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1.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9" r:id="rId1"/>
  </p:sldMasterIdLst>
  <p:notesMasterIdLst>
    <p:notesMasterId r:id="rId24"/>
  </p:notesMasterIdLst>
  <p:sldIdLst>
    <p:sldId id="256" r:id="rId2"/>
    <p:sldId id="362" r:id="rId3"/>
    <p:sldId id="361" r:id="rId4"/>
    <p:sldId id="360" r:id="rId5"/>
    <p:sldId id="364" r:id="rId6"/>
    <p:sldId id="359" r:id="rId7"/>
    <p:sldId id="365" r:id="rId8"/>
    <p:sldId id="366" r:id="rId9"/>
    <p:sldId id="367" r:id="rId10"/>
    <p:sldId id="368" r:id="rId11"/>
    <p:sldId id="320" r:id="rId12"/>
    <p:sldId id="312" r:id="rId13"/>
    <p:sldId id="329" r:id="rId14"/>
    <p:sldId id="330" r:id="rId15"/>
    <p:sldId id="369" r:id="rId16"/>
    <p:sldId id="370" r:id="rId17"/>
    <p:sldId id="373" r:id="rId18"/>
    <p:sldId id="346" r:id="rId19"/>
    <p:sldId id="347" r:id="rId20"/>
    <p:sldId id="363" r:id="rId21"/>
    <p:sldId id="371" r:id="rId22"/>
    <p:sldId id="372"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29"/>
    <p:restoredTop sz="53868"/>
  </p:normalViewPr>
  <p:slideViewPr>
    <p:cSldViewPr snapToGrid="0" snapToObjects="1">
      <p:cViewPr varScale="1">
        <p:scale>
          <a:sx n="45" d="100"/>
          <a:sy n="45" d="100"/>
        </p:scale>
        <p:origin x="1968"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eg>
</file>

<file path=ppt/media/image10.png>
</file>

<file path=ppt/media/image11.png>
</file>

<file path=ppt/media/image12.png>
</file>

<file path=ppt/media/image13.jpeg>
</file>

<file path=ppt/media/image13.png>
</file>

<file path=ppt/media/image14.png>
</file>

<file path=ppt/media/image140.png>
</file>

<file path=ppt/media/image15.png>
</file>

<file path=ppt/media/image16.png>
</file>

<file path=ppt/media/image17.png>
</file>

<file path=ppt/media/image18.png>
</file>

<file path=ppt/media/image19.png>
</file>

<file path=ppt/media/image20.png>
</file>

<file path=ppt/media/image4.png>
</file>

<file path=ppt/media/image5.png>
</file>

<file path=ppt/media/image6.jp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9B17184-3BFA-B549-9A87-E5E8716B13B3}" type="datetimeFigureOut">
              <a:rPr lang="en-US" smtClean="0"/>
              <a:t>10/29/21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6C79AB-2D31-FA43-85F1-BACC5E3E5179}" type="slidenum">
              <a:rPr lang="en-US" smtClean="0"/>
              <a:t>‹#›</a:t>
            </a:fld>
            <a:endParaRPr lang="en-US"/>
          </a:p>
        </p:txBody>
      </p:sp>
    </p:spTree>
    <p:extLst>
      <p:ext uri="{BB962C8B-B14F-4D97-AF65-F5344CB8AC3E}">
        <p14:creationId xmlns:p14="http://schemas.microsoft.com/office/powerpoint/2010/main" val="42367779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for inviting me to this wonderful workshop, today I will introduce the use of hidden </a:t>
            </a:r>
            <a:r>
              <a:rPr lang="en-US" dirty="0" err="1"/>
              <a:t>markov</a:t>
            </a:r>
            <a:r>
              <a:rPr lang="en-US" dirty="0"/>
              <a:t> models on choice process data particularly in strategic game task. I will show how HMM naturally fits the strategic </a:t>
            </a:r>
            <a:r>
              <a:rPr lang="en-US" dirty="0" err="1"/>
              <a:t>struture</a:t>
            </a:r>
            <a:r>
              <a:rPr lang="en-US" dirty="0"/>
              <a:t> by providing examples of new </a:t>
            </a:r>
            <a:r>
              <a:rPr lang="en-US" dirty="0" err="1"/>
              <a:t>explainations</a:t>
            </a:r>
            <a:r>
              <a:rPr lang="en-US" dirty="0"/>
              <a:t> and new predictions, we are curious about like levels of the reasoning.</a:t>
            </a:r>
          </a:p>
          <a:p>
            <a:r>
              <a:rPr lang="en-US" dirty="0"/>
              <a:t>11s</a:t>
            </a:r>
          </a:p>
        </p:txBody>
      </p:sp>
      <p:sp>
        <p:nvSpPr>
          <p:cNvPr id="4" name="Slide Number Placeholder 3"/>
          <p:cNvSpPr>
            <a:spLocks noGrp="1"/>
          </p:cNvSpPr>
          <p:nvPr>
            <p:ph type="sldNum" sz="quarter" idx="5"/>
          </p:nvPr>
        </p:nvSpPr>
        <p:spPr/>
        <p:txBody>
          <a:bodyPr/>
          <a:lstStyle/>
          <a:p>
            <a:fld id="{A16C79AB-2D31-FA43-85F1-BACC5E3E5179}" type="slidenum">
              <a:rPr lang="en-US" smtClean="0"/>
              <a:t>1</a:t>
            </a:fld>
            <a:endParaRPr lang="en-US"/>
          </a:p>
        </p:txBody>
      </p:sp>
    </p:spTree>
    <p:extLst>
      <p:ext uri="{BB962C8B-B14F-4D97-AF65-F5344CB8AC3E}">
        <p14:creationId xmlns:p14="http://schemas.microsoft.com/office/powerpoint/2010/main" val="20533526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I will demonstrate the use of this model in a task summarized in previous paper of ours. </a:t>
            </a:r>
          </a:p>
        </p:txBody>
      </p:sp>
      <p:sp>
        <p:nvSpPr>
          <p:cNvPr id="4" name="Slide Number Placeholder 3"/>
          <p:cNvSpPr>
            <a:spLocks noGrp="1"/>
          </p:cNvSpPr>
          <p:nvPr>
            <p:ph type="sldNum" sz="quarter" idx="5"/>
          </p:nvPr>
        </p:nvSpPr>
        <p:spPr/>
        <p:txBody>
          <a:bodyPr/>
          <a:lstStyle/>
          <a:p>
            <a:fld id="{A16C79AB-2D31-FA43-85F1-BACC5E3E5179}" type="slidenum">
              <a:rPr lang="en-US" smtClean="0"/>
              <a:t>10</a:t>
            </a:fld>
            <a:endParaRPr lang="en-US"/>
          </a:p>
        </p:txBody>
      </p:sp>
    </p:spTree>
    <p:extLst>
      <p:ext uri="{BB962C8B-B14F-4D97-AF65-F5344CB8AC3E}">
        <p14:creationId xmlns:p14="http://schemas.microsoft.com/office/powerpoint/2010/main" val="753904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r>
              <a:rPr lang="en-US" dirty="0"/>
              <a:t>subjects need to play three games, coordination, hiding and seeking games in three randomized blocks. In each block, there will be dozens of different images. Subjects are presented with a colored image like this one. He needs to choose by mouse clicks. </a:t>
            </a:r>
          </a:p>
          <a:p>
            <a:endParaRPr lang="en-US" dirty="0"/>
          </a:p>
        </p:txBody>
      </p:sp>
    </p:spTree>
    <p:extLst>
      <p:ext uri="{BB962C8B-B14F-4D97-AF65-F5344CB8AC3E}">
        <p14:creationId xmlns:p14="http://schemas.microsoft.com/office/powerpoint/2010/main" val="3771378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2286000" y="514350"/>
            <a:ext cx="4572000" cy="2571750"/>
          </a:xfrm>
        </p:spPr>
      </p:sp>
      <p:sp>
        <p:nvSpPr>
          <p:cNvPr id="3" name="Notes Placeholder 2"/>
          <p:cNvSpPr>
            <a:spLocks noGrp="1"/>
          </p:cNvSpPr>
          <p:nvPr>
            <p:ph type="body" idx="1"/>
          </p:nvPr>
        </p:nvSpPr>
        <p:spPr/>
        <p:txBody>
          <a:bodyPr/>
          <a:lstStyle/>
          <a:p>
            <a:r>
              <a:rPr lang="en-US" dirty="0"/>
              <a:t>Based on our previous finding and evidence from other papers, we found that instead of choosing the 2d coordinates, the real action space subjects are using is the one dimensional saliency map. </a:t>
            </a:r>
          </a:p>
          <a:p>
            <a:endParaRPr lang="en-US" dirty="0"/>
          </a:p>
          <a:p>
            <a:endParaRPr lang="en-US" dirty="0"/>
          </a:p>
          <a:p>
            <a:r>
              <a:rPr lang="en-US" dirty="0"/>
              <a:t>And This is a sample of what eye tracking data looks like in location games. </a:t>
            </a:r>
          </a:p>
          <a:p>
            <a:endParaRPr lang="en-US" dirty="0"/>
          </a:p>
          <a:p>
            <a:r>
              <a:rPr lang="en-US" dirty="0"/>
              <a:t>It consists of fixation and saccades. </a:t>
            </a:r>
          </a:p>
          <a:p>
            <a:r>
              <a:rPr lang="en-US" dirty="0"/>
              <a:t>Fixations </a:t>
            </a:r>
            <a:r>
              <a:rPr lang="en-US" dirty="0" err="1"/>
              <a:t>Definiation</a:t>
            </a:r>
            <a:r>
              <a:rPr lang="en-US" dirty="0"/>
              <a:t>,   when you look at a location for long enough.  </a:t>
            </a:r>
          </a:p>
          <a:p>
            <a:r>
              <a:rPr lang="en-US" dirty="0" err="1"/>
              <a:t>Saccadeds</a:t>
            </a:r>
            <a:r>
              <a:rPr lang="en-US" dirty="0"/>
              <a:t> are simply transition trajectory between fixations. </a:t>
            </a:r>
          </a:p>
          <a:p>
            <a:endParaRPr lang="en-US" dirty="0"/>
          </a:p>
          <a:p>
            <a:r>
              <a:rPr lang="en-US" dirty="0"/>
              <a:t>Based on a previous finding in Li Camerer 2020, we found that people are actually play using a saliency map that assigns a value called saliency from 0 to 1 to any point in an image. Intuitively, the saliency metric measures how prominent a spot will stand out from its surroundings. </a:t>
            </a:r>
          </a:p>
          <a:p>
            <a:endParaRPr lang="en-US" dirty="0"/>
          </a:p>
          <a:p>
            <a:r>
              <a:rPr lang="en-US" dirty="0"/>
              <a:t>Therefore, each fixation location in the 2D image space is now reduced to be one dimensional saliency value.</a:t>
            </a:r>
          </a:p>
          <a:p>
            <a:endParaRPr lang="en-US" dirty="0"/>
          </a:p>
        </p:txBody>
      </p:sp>
    </p:spTree>
    <p:extLst>
      <p:ext uri="{BB962C8B-B14F-4D97-AF65-F5344CB8AC3E}">
        <p14:creationId xmlns:p14="http://schemas.microsoft.com/office/powerpoint/2010/main" val="209955016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are going to specify an HMM model in this game. </a:t>
            </a:r>
          </a:p>
          <a:p>
            <a:endParaRPr lang="en-US" dirty="0"/>
          </a:p>
          <a:p>
            <a:r>
              <a:rPr lang="en-US" dirty="0"/>
              <a:t>We pre-specify two hidden units representing subjects' mental states. And remember our observations are different saliency values like .9, .3, .7.....</a:t>
            </a:r>
          </a:p>
          <a:p>
            <a:endParaRPr lang="en-US" dirty="0"/>
          </a:p>
          <a:p>
            <a:r>
              <a:rPr lang="en-US" dirty="0"/>
              <a:t>And since our observational space is continuous now, As a tradition, we assume mixed gaussian distributions from hidden state to the saliency space.  Since</a:t>
            </a:r>
          </a:p>
          <a:p>
            <a:endParaRPr lang="en-US" dirty="0"/>
          </a:p>
          <a:p>
            <a:endParaRPr lang="en-US" dirty="0"/>
          </a:p>
          <a:p>
            <a:r>
              <a:rPr lang="en-US" dirty="0"/>
              <a:t>Data  1min 30s</a:t>
            </a:r>
          </a:p>
        </p:txBody>
      </p:sp>
    </p:spTree>
    <p:extLst>
      <p:ext uri="{BB962C8B-B14F-4D97-AF65-F5344CB8AC3E}">
        <p14:creationId xmlns:p14="http://schemas.microsoft.com/office/powerpoint/2010/main" val="16828441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fit three different models using the standard BW algorithm, for three strategic cases.</a:t>
            </a:r>
          </a:p>
          <a:p>
            <a:endParaRPr lang="en-US" dirty="0"/>
          </a:p>
          <a:p>
            <a:r>
              <a:rPr lang="en-US" dirty="0"/>
              <a:t>1. hidden states separations are similar across games. With the high saliency state to be super salient and the low state to be medium salient.</a:t>
            </a:r>
          </a:p>
          <a:p>
            <a:endParaRPr lang="en-US" dirty="0"/>
          </a:p>
          <a:p>
            <a:r>
              <a:rPr lang="en-US" dirty="0"/>
              <a:t>2. </a:t>
            </a:r>
          </a:p>
          <a:p>
            <a:endParaRPr lang="en-US" dirty="0"/>
          </a:p>
          <a:p>
            <a:endParaRPr lang="en-US" dirty="0"/>
          </a:p>
          <a:p>
            <a:r>
              <a:rPr lang="en-US" dirty="0"/>
              <a:t>We can see that the First fixation can be reliably predicted by the bottom up process and is common regardless of tasks.</a:t>
            </a:r>
          </a:p>
          <a:p>
            <a:endParaRPr lang="en-US" dirty="0"/>
          </a:p>
          <a:p>
            <a:r>
              <a:rPr lang="en-US" dirty="0"/>
              <a:t>On later fixations, the strategic part kicks in and people start to sample the unsalient locations more. </a:t>
            </a:r>
          </a:p>
          <a:p>
            <a:endParaRPr lang="en-US" dirty="0"/>
          </a:p>
          <a:p>
            <a:r>
              <a:rPr lang="en-US" dirty="0"/>
              <a:t>30s</a:t>
            </a:r>
          </a:p>
        </p:txBody>
      </p:sp>
    </p:spTree>
    <p:extLst>
      <p:ext uri="{BB962C8B-B14F-4D97-AF65-F5344CB8AC3E}">
        <p14:creationId xmlns:p14="http://schemas.microsoft.com/office/powerpoint/2010/main" val="210822136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estimated model, The hidden </a:t>
            </a:r>
            <a:r>
              <a:rPr lang="en-US" dirty="0" err="1"/>
              <a:t>markov</a:t>
            </a:r>
            <a:r>
              <a:rPr lang="en-US" dirty="0"/>
              <a:t> approach naturally induce a system of strategic levels. </a:t>
            </a:r>
          </a:p>
          <a:p>
            <a:r>
              <a:rPr lang="en-US" dirty="0"/>
              <a:t>Unlike the traditional methods, we don’t need an assumption of a level zero behavior, whatever learned in the first step will be our natural level zero </a:t>
            </a:r>
            <a:r>
              <a:rPr lang="en-US" dirty="0" err="1"/>
              <a:t>behav</a:t>
            </a:r>
            <a:r>
              <a:rPr lang="en-US" dirty="0"/>
              <a:t>.</a:t>
            </a:r>
          </a:p>
          <a:p>
            <a:endParaRPr lang="en-US" dirty="0"/>
          </a:p>
          <a:p>
            <a:r>
              <a:rPr lang="en-US" dirty="0"/>
              <a:t>The decision maker will move to the next level as long as he transit to a different state on the direction of the best response function. It's also simple to understand, for hider seeker games, when he is on salient state, he should imagine the next level to be on unsalient state.</a:t>
            </a:r>
          </a:p>
          <a:p>
            <a:endParaRPr lang="en-US" dirty="0"/>
          </a:p>
          <a:p>
            <a:r>
              <a:rPr lang="en-US" dirty="0"/>
              <a:t>This figure shows the estimated levels of reasoning for the dataset we have. Recall that this result is purely estimated from gaze data only. </a:t>
            </a:r>
          </a:p>
          <a:p>
            <a:endParaRPr lang="en-US" dirty="0"/>
          </a:p>
          <a:p>
            <a:r>
              <a:rPr lang="en-US" dirty="0"/>
              <a:t>The distribution of levels fits well with </a:t>
            </a:r>
            <a:r>
              <a:rPr lang="en-US" dirty="0" err="1"/>
              <a:t>poisson</a:t>
            </a:r>
            <a:r>
              <a:rPr lang="en-US" dirty="0"/>
              <a:t> distribution which was assumed in previous literature. And the estimated mean level is around 1 for hider-seeker game, 1/2 for matching game. indicating that most people don't go very far in this process.</a:t>
            </a:r>
          </a:p>
          <a:p>
            <a:r>
              <a:rPr lang="en-US" dirty="0"/>
              <a:t>2min</a:t>
            </a:r>
          </a:p>
        </p:txBody>
      </p:sp>
    </p:spTree>
    <p:extLst>
      <p:ext uri="{BB962C8B-B14F-4D97-AF65-F5344CB8AC3E}">
        <p14:creationId xmlns:p14="http://schemas.microsoft.com/office/powerpoint/2010/main" val="32924912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Comparing to the traditional behavioral approach, this new model has its unique advantages. </a:t>
            </a:r>
          </a:p>
          <a:p>
            <a:endParaRPr lang="en-US" dirty="0"/>
          </a:p>
          <a:p>
            <a:r>
              <a:rPr lang="en-US" dirty="0"/>
              <a:t>The comparison of the estimated level using three methods are shown here.</a:t>
            </a:r>
          </a:p>
          <a:p>
            <a:endParaRPr lang="en-US" dirty="0"/>
          </a:p>
          <a:p>
            <a:r>
              <a:rPr lang="en-US" dirty="0"/>
              <a:t>1min30s</a:t>
            </a:r>
          </a:p>
        </p:txBody>
      </p:sp>
    </p:spTree>
    <p:extLst>
      <p:ext uri="{BB962C8B-B14F-4D97-AF65-F5344CB8AC3E}">
        <p14:creationId xmlns:p14="http://schemas.microsoft.com/office/powerpoint/2010/main" val="18597948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6C79AB-2D31-FA43-85F1-BACC5E3E5179}" type="slidenum">
              <a:rPr lang="en-US" smtClean="0"/>
              <a:t>17</a:t>
            </a:fld>
            <a:endParaRPr lang="en-US"/>
          </a:p>
        </p:txBody>
      </p:sp>
    </p:spTree>
    <p:extLst>
      <p:ext uri="{BB962C8B-B14F-4D97-AF65-F5344CB8AC3E}">
        <p14:creationId xmlns:p14="http://schemas.microsoft.com/office/powerpoint/2010/main" val="5747405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610b171e39_1_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610b171e39_1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Later, we further extended the model to incorporate the fixation duration along with the fixation location. </a:t>
            </a:r>
          </a:p>
          <a:p>
            <a:pPr marL="0" lvl="0" indent="0" algn="l" rtl="0">
              <a:spcBef>
                <a:spcPts val="0"/>
              </a:spcBef>
              <a:spcAft>
                <a:spcPts val="0"/>
              </a:spcAft>
              <a:buNone/>
            </a:pPr>
            <a:r>
              <a:rPr lang="en-US" dirty="0"/>
              <a:t>The model now becomes a continuous-time Gaussian hidden </a:t>
            </a:r>
            <a:r>
              <a:rPr lang="en-US" dirty="0" err="1"/>
              <a:t>markov</a:t>
            </a:r>
            <a:r>
              <a:rPr lang="en-US" dirty="0"/>
              <a:t> model. In the discrete case, our goal is to predict a sequence of hidden states without time. For continuous version, we just want a prediction to look like the purple sequence, with time in between states!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good news is that we don’t need to re-estimate everything from scratch! We already have the observation map from hidden state to fixation space already. This way, we only needs to estimate </a:t>
            </a:r>
            <a:r>
              <a:rPr lang="en-US" dirty="0" err="1"/>
              <a:t>P_ij</a:t>
            </a:r>
            <a:r>
              <a:rPr lang="en-US" dirty="0"/>
              <a:t>(t).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1min 14s</a:t>
            </a:r>
            <a:endParaRPr dirty="0"/>
          </a:p>
        </p:txBody>
      </p:sp>
    </p:spTree>
    <p:extLst>
      <p:ext uri="{BB962C8B-B14F-4D97-AF65-F5344CB8AC3E}">
        <p14:creationId xmlns:p14="http://schemas.microsoft.com/office/powerpoint/2010/main" val="336379927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610b171e39_1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610b171e39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With the estimated model, A use of the </a:t>
            </a:r>
            <a:r>
              <a:rPr lang="en-US" dirty="0" err="1"/>
              <a:t>cgtHMM</a:t>
            </a:r>
            <a:r>
              <a:rPr lang="en-US" dirty="0"/>
              <a:t> is trying to predict choices under time pressure. To do that, we boldly assume that the last state a subject is considering will be his decision schema when we set a hard stop on the </a:t>
            </a:r>
            <a:r>
              <a:rPr lang="en-US" dirty="0" err="1"/>
              <a:t>markov</a:t>
            </a:r>
            <a:r>
              <a:rPr lang="en-US" dirty="0"/>
              <a:t> chain.</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 hard stop means that we truncate the chain manually in the middle at a given time. This way, subjects are forced to make a choice without full consideration.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Now, we will let this trained model play the hider-seeker game and see whether they will show seeker advantage and how does this rate change when they face a time pressure. </a:t>
            </a:r>
          </a:p>
          <a:p>
            <a:pPr marL="0" lvl="0" indent="0" algn="l" rtl="0">
              <a:spcBef>
                <a:spcPts val="0"/>
              </a:spcBef>
              <a:spcAft>
                <a:spcPts val="0"/>
              </a:spcAft>
              <a:buNone/>
            </a:pPr>
            <a:r>
              <a:rPr lang="en-US" dirty="0"/>
              <a:t>We first simulated the probability of being at each state as times goes by, this is shown in figure one. We can easily get the fixation saliency value according to the observational map.  Then, we need to back out choice on the 2D image from saliency value.  We go back to the image pool and choose the corresponding pixel according to the saliency value. With large enough images, we got the seeking rate changed over time shown in figure b. The two red bars are the data level for both the normal group seeking rate and the time limit group seeking rate.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 can see that this model converges to .09. And it’s the magic seeking rate we found over and over and couldn’t get it to any lower. </a:t>
            </a:r>
          </a:p>
          <a:p>
            <a:pPr marL="0" lvl="0" indent="0" algn="l" rtl="0">
              <a:spcBef>
                <a:spcPts val="0"/>
              </a:spcBef>
              <a:spcAft>
                <a:spcPts val="0"/>
              </a:spcAft>
              <a:buNone/>
            </a:pPr>
            <a:r>
              <a:rPr lang="en-US" dirty="0"/>
              <a:t>This result, estimating purely from eye tracking data and saliency space confirms that bottom saliency is the main driving force for our finding. With a HMM model, we can see clearly that bottom up process only affects the first fixation and the decision function causes the later influence. That's why this effect was not that strong comparing to the first fixation but super robust.</a:t>
            </a:r>
          </a:p>
        </p:txBody>
      </p:sp>
    </p:spTree>
    <p:extLst>
      <p:ext uri="{BB962C8B-B14F-4D97-AF65-F5344CB8AC3E}">
        <p14:creationId xmlns:p14="http://schemas.microsoft.com/office/powerpoint/2010/main" val="15957090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I say anything else,  let’s just together have a one slide crash course on what a general hidden </a:t>
            </a:r>
            <a:r>
              <a:rPr lang="en-US" dirty="0" err="1"/>
              <a:t>markov</a:t>
            </a:r>
            <a:r>
              <a:rPr lang="en-US" dirty="0"/>
              <a:t> model is. I believe many of you will get the point immediately after the tutorial.</a:t>
            </a:r>
          </a:p>
          <a:p>
            <a:endParaRPr lang="en-US" dirty="0"/>
          </a:p>
          <a:p>
            <a:r>
              <a:rPr lang="en-US" dirty="0"/>
              <a:t>Hidden </a:t>
            </a:r>
            <a:r>
              <a:rPr lang="en-US" dirty="0" err="1"/>
              <a:t>markov</a:t>
            </a:r>
            <a:r>
              <a:rPr lang="en-US" dirty="0"/>
              <a:t> model is well-established machine learning literature that are proved to be useful in many applications like speech recognition, sequence data generation and </a:t>
            </a:r>
            <a:r>
              <a:rPr lang="en-US" dirty="0" err="1"/>
              <a:t>recommandation</a:t>
            </a:r>
            <a:r>
              <a:rPr lang="en-US" dirty="0"/>
              <a:t> systems. I need to tell you that it is not that HMM is not the top-notched state transition model. The popular ones nowadays are neural net based like </a:t>
            </a:r>
            <a:r>
              <a:rPr lang="en-US" dirty="0" err="1"/>
              <a:t>rnn</a:t>
            </a:r>
            <a:r>
              <a:rPr lang="en-US" dirty="0"/>
              <a:t>, transformer, or attention models. But HMM has two huge advantages: 1) is reliability that it has been proven to work on many applications already. 2) explainable, most deep learning models are hard to explain. And plus, the scope of the today’s talk is on experimental choice process data, so HMM is more than enough for our scenario.</a:t>
            </a:r>
          </a:p>
          <a:p>
            <a:endParaRPr lang="en-US" dirty="0"/>
          </a:p>
          <a:p>
            <a:r>
              <a:rPr lang="en-US" dirty="0"/>
              <a:t>How does this model work exactly? Imagine we observe sequences of activities like paint, clean, shop, shop....and </a:t>
            </a:r>
            <a:r>
              <a:rPr lang="en-US" dirty="0" err="1"/>
              <a:t>etc</a:t>
            </a:r>
            <a:r>
              <a:rPr lang="en-US" dirty="0"/>
              <a:t> generated by someone on daily basis. We think further that there is some kind of underlying mechanism that drives your behavior but we cannot observe.</a:t>
            </a:r>
            <a:r>
              <a:rPr lang="zh-CN" altLang="en-US" dirty="0"/>
              <a:t> </a:t>
            </a:r>
            <a:r>
              <a:rPr lang="en-US" altLang="zh-CN" dirty="0"/>
              <a:t>One example can be the </a:t>
            </a:r>
            <a:r>
              <a:rPr lang="en-US" altLang="zh-CN" dirty="0" err="1"/>
              <a:t>moode</a:t>
            </a:r>
            <a:r>
              <a:rPr lang="en-US" altLang="zh-CN" dirty="0"/>
              <a:t> of this person on that day. So on the first day, nature randomizes a mood for this person and his mood changes over time according to some </a:t>
            </a:r>
            <a:r>
              <a:rPr lang="en-US" altLang="zh-CN" dirty="0" err="1"/>
              <a:t>markov</a:t>
            </a:r>
            <a:r>
              <a:rPr lang="en-US" altLang="zh-CN" dirty="0"/>
              <a:t> chain. Conditional on what mood he has on a certain day, this person will have different sets of probabilities choosing his </a:t>
            </a:r>
            <a:r>
              <a:rPr lang="en-US" altLang="zh-CN" dirty="0" err="1"/>
              <a:t>activivity</a:t>
            </a:r>
            <a:r>
              <a:rPr lang="en-US" altLang="zh-CN" dirty="0"/>
              <a:t>. For </a:t>
            </a:r>
            <a:r>
              <a:rPr lang="en-US" altLang="zh-CN" dirty="0" err="1"/>
              <a:t>example.The</a:t>
            </a:r>
            <a:r>
              <a:rPr lang="en-US" altLang="zh-CN" dirty="0"/>
              <a:t> HMM model tries to learn this logic from the data and outputs two things: a Markov chain between a prespecified number of hidden states and a map from hidden states to the observable outcomes.  </a:t>
            </a:r>
          </a:p>
          <a:p>
            <a:r>
              <a:rPr lang="en-US" dirty="0"/>
              <a:t>5min</a:t>
            </a:r>
          </a:p>
          <a:p>
            <a:endParaRPr lang="en-US" dirty="0"/>
          </a:p>
          <a:p>
            <a:endParaRPr lang="en-US" dirty="0"/>
          </a:p>
        </p:txBody>
      </p:sp>
      <p:sp>
        <p:nvSpPr>
          <p:cNvPr id="4" name="Slide Number Placeholder 3"/>
          <p:cNvSpPr>
            <a:spLocks noGrp="1"/>
          </p:cNvSpPr>
          <p:nvPr>
            <p:ph type="sldNum" sz="quarter" idx="5"/>
          </p:nvPr>
        </p:nvSpPr>
        <p:spPr/>
        <p:txBody>
          <a:bodyPr/>
          <a:lstStyle/>
          <a:p>
            <a:fld id="{A16C79AB-2D31-FA43-85F1-BACC5E3E5179}" type="slidenum">
              <a:rPr lang="en-US" smtClean="0"/>
              <a:t>2</a:t>
            </a:fld>
            <a:endParaRPr lang="en-US"/>
          </a:p>
        </p:txBody>
      </p:sp>
    </p:spTree>
    <p:extLst>
      <p:ext uri="{BB962C8B-B14F-4D97-AF65-F5344CB8AC3E}">
        <p14:creationId xmlns:p14="http://schemas.microsoft.com/office/powerpoint/2010/main" val="37814119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16C79AB-2D31-FA43-85F1-BACC5E3E5179}" type="slidenum">
              <a:rPr lang="en-US" smtClean="0"/>
              <a:t>22</a:t>
            </a:fld>
            <a:endParaRPr lang="en-US"/>
          </a:p>
        </p:txBody>
      </p:sp>
    </p:spTree>
    <p:extLst>
      <p:ext uri="{BB962C8B-B14F-4D97-AF65-F5344CB8AC3E}">
        <p14:creationId xmlns:p14="http://schemas.microsoft.com/office/powerpoint/2010/main" val="17815080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 growing number of literature as we can see even in this conference that study games using process data. </a:t>
            </a:r>
          </a:p>
          <a:p>
            <a:endParaRPr lang="en-US" dirty="0"/>
          </a:p>
          <a:p>
            <a:r>
              <a:rPr lang="en-US" dirty="0"/>
              <a:t>Here I just listed some early ones and published ones. </a:t>
            </a:r>
          </a:p>
          <a:p>
            <a:r>
              <a:rPr lang="en-US" dirty="0"/>
              <a:t>Most of them use matrix games. And the common way to do it is to test a whether a particular transitional patterns exists and how does that tell us something about strategic types. </a:t>
            </a:r>
          </a:p>
          <a:p>
            <a:endParaRPr lang="en-US" dirty="0"/>
          </a:p>
          <a:p>
            <a:r>
              <a:rPr lang="en-US" dirty="0"/>
              <a:t>In </a:t>
            </a:r>
            <a:r>
              <a:rPr lang="en-US" dirty="0" err="1"/>
              <a:t>cogntivie</a:t>
            </a:r>
            <a:r>
              <a:rPr lang="en-US" dirty="0"/>
              <a:t> science, people have a longer tradition study eye tracking and decision making.  A well-established model to use is the sequential sampling types of model like </a:t>
            </a:r>
            <a:r>
              <a:rPr lang="en-US" dirty="0" err="1"/>
              <a:t>aDDM</a:t>
            </a:r>
            <a:r>
              <a:rPr lang="en-US" dirty="0"/>
              <a:t>.  It has not been widely applied to strategic games yet. </a:t>
            </a:r>
          </a:p>
          <a:p>
            <a:r>
              <a:rPr lang="en-US" dirty="0"/>
              <a:t>1min</a:t>
            </a:r>
          </a:p>
        </p:txBody>
      </p:sp>
      <p:sp>
        <p:nvSpPr>
          <p:cNvPr id="4" name="Slide Number Placeholder 3"/>
          <p:cNvSpPr>
            <a:spLocks noGrp="1"/>
          </p:cNvSpPr>
          <p:nvPr>
            <p:ph type="sldNum" sz="quarter" idx="5"/>
          </p:nvPr>
        </p:nvSpPr>
        <p:spPr/>
        <p:txBody>
          <a:bodyPr/>
          <a:lstStyle/>
          <a:p>
            <a:fld id="{A16C79AB-2D31-FA43-85F1-BACC5E3E5179}" type="slidenum">
              <a:rPr lang="en-US" smtClean="0"/>
              <a:t>3</a:t>
            </a:fld>
            <a:endParaRPr lang="en-US"/>
          </a:p>
        </p:txBody>
      </p:sp>
    </p:spTree>
    <p:extLst>
      <p:ext uri="{BB962C8B-B14F-4D97-AF65-F5344CB8AC3E}">
        <p14:creationId xmlns:p14="http://schemas.microsoft.com/office/powerpoint/2010/main" val="26423472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background, here comes the motivation of why we need HMM.</a:t>
            </a:r>
          </a:p>
          <a:p>
            <a:r>
              <a:rPr lang="en-US" dirty="0"/>
              <a:t>And there are two points that this model can bring us </a:t>
            </a:r>
          </a:p>
          <a:p>
            <a:endParaRPr lang="en-US" dirty="0"/>
          </a:p>
          <a:p>
            <a:r>
              <a:rPr lang="en-US" dirty="0"/>
              <a:t>50s</a:t>
            </a:r>
          </a:p>
        </p:txBody>
      </p:sp>
      <p:sp>
        <p:nvSpPr>
          <p:cNvPr id="4" name="Slide Number Placeholder 3"/>
          <p:cNvSpPr>
            <a:spLocks noGrp="1"/>
          </p:cNvSpPr>
          <p:nvPr>
            <p:ph type="sldNum" sz="quarter" idx="5"/>
          </p:nvPr>
        </p:nvSpPr>
        <p:spPr/>
        <p:txBody>
          <a:bodyPr/>
          <a:lstStyle/>
          <a:p>
            <a:fld id="{A16C79AB-2D31-FA43-85F1-BACC5E3E5179}" type="slidenum">
              <a:rPr lang="en-US" smtClean="0"/>
              <a:t>4</a:t>
            </a:fld>
            <a:endParaRPr lang="en-US"/>
          </a:p>
        </p:txBody>
      </p:sp>
    </p:spTree>
    <p:extLst>
      <p:ext uri="{BB962C8B-B14F-4D97-AF65-F5344CB8AC3E}">
        <p14:creationId xmlns:p14="http://schemas.microsoft.com/office/powerpoint/2010/main" val="29361057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see how this model can be used in games. Just like the weather activity example, in games there are also two parts: the unobserved hidden states and the observables: gazes and choices. Where exactly are gaze data? they are actually location </a:t>
            </a:r>
            <a:r>
              <a:rPr lang="en-US" dirty="0" err="1"/>
              <a:t>coordinations</a:t>
            </a:r>
            <a:r>
              <a:rPr lang="en-US" dirty="0"/>
              <a:t> on the space of environment stimulus.</a:t>
            </a:r>
          </a:p>
          <a:p>
            <a:endParaRPr lang="en-US" dirty="0"/>
          </a:p>
          <a:p>
            <a:r>
              <a:rPr lang="en-US" dirty="0"/>
              <a:t>Now let's imagine a person enters a game. First he </a:t>
            </a:r>
            <a:r>
              <a:rPr lang="en-US" dirty="0" err="1"/>
              <a:t>initalize</a:t>
            </a:r>
            <a:r>
              <a:rPr lang="en-US" dirty="0"/>
              <a:t> a distribution over the hidden states. That's his initial thoughts. Then he can either think further, means he keep </a:t>
            </a:r>
            <a:r>
              <a:rPr lang="en-US" dirty="0" err="1"/>
              <a:t>trasitting</a:t>
            </a:r>
            <a:r>
              <a:rPr lang="en-US" dirty="0"/>
              <a:t> in the hidden </a:t>
            </a:r>
            <a:r>
              <a:rPr lang="en-US" dirty="0" err="1"/>
              <a:t>markov</a:t>
            </a:r>
            <a:r>
              <a:rPr lang="en-US" dirty="0"/>
              <a:t> structures. We can think of the hidden states as mental activities under his mind. And during thinking, it is inevitable that he will leave evidence, that evidence is the gazes. HMM is trying to learn the connection between real world and his mind. 1m18s</a:t>
            </a:r>
          </a:p>
        </p:txBody>
      </p:sp>
      <p:sp>
        <p:nvSpPr>
          <p:cNvPr id="4" name="Slide Number Placeholder 3"/>
          <p:cNvSpPr>
            <a:spLocks noGrp="1"/>
          </p:cNvSpPr>
          <p:nvPr>
            <p:ph type="sldNum" sz="quarter" idx="5"/>
          </p:nvPr>
        </p:nvSpPr>
        <p:spPr/>
        <p:txBody>
          <a:bodyPr/>
          <a:lstStyle/>
          <a:p>
            <a:fld id="{A16C79AB-2D31-FA43-85F1-BACC5E3E5179}" type="slidenum">
              <a:rPr lang="en-US" smtClean="0"/>
              <a:t>5</a:t>
            </a:fld>
            <a:endParaRPr lang="en-US"/>
          </a:p>
        </p:txBody>
      </p:sp>
    </p:spTree>
    <p:extLst>
      <p:ext uri="{BB962C8B-B14F-4D97-AF65-F5344CB8AC3E}">
        <p14:creationId xmlns:p14="http://schemas.microsoft.com/office/powerpoint/2010/main" val="22928577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let’s see how the model works in games. A matching penny example that we are all familiar should help. We will try to walk the process forward instead of the inference direction.</a:t>
            </a:r>
          </a:p>
          <a:p>
            <a:endParaRPr lang="en-US" dirty="0"/>
          </a:p>
          <a:p>
            <a:endParaRPr lang="en-US" dirty="0"/>
          </a:p>
          <a:p>
            <a:r>
              <a:rPr lang="en-US" dirty="0"/>
              <a:t>This example is on the perspective of ANN, After the game starts, Ann needs to form a belief about Bob’s strategy dynamically, it could be the </a:t>
            </a:r>
            <a:r>
              <a:rPr lang="en-US" dirty="0" err="1"/>
              <a:t>trivil</a:t>
            </a:r>
            <a:r>
              <a:rPr lang="en-US" dirty="0"/>
              <a:t> strategy that whether Bob is choosing top or or bottom. Ann first think, Bob will chose Top, L, bottom, so on so forth. </a:t>
            </a:r>
          </a:p>
          <a:p>
            <a:endParaRPr lang="en-US" dirty="0"/>
          </a:p>
          <a:p>
            <a:r>
              <a:rPr lang="en-US" dirty="0"/>
              <a:t>This dynamic transition process of beliefs is exactly the levels of reasoning we talked over and over again in the literature, but over so many years, it is always just a hypothesis. Just like we could never read somebody’s mind. But fixation transitions give us hope. Fixations can be understood as probalistic projections of the mental states at each time. </a:t>
            </a:r>
          </a:p>
          <a:p>
            <a:endParaRPr lang="en-US" dirty="0"/>
          </a:p>
          <a:p>
            <a:r>
              <a:rPr lang="en-US" dirty="0"/>
              <a:t>We we want to do is trying to back out both the hidden state partition and the transition </a:t>
            </a:r>
            <a:r>
              <a:rPr lang="en-US" dirty="0" err="1"/>
              <a:t>matrixs</a:t>
            </a:r>
            <a:r>
              <a:rPr lang="en-US" dirty="0"/>
              <a:t> using the data we have.</a:t>
            </a:r>
          </a:p>
          <a:p>
            <a:endParaRPr lang="en-US" dirty="0"/>
          </a:p>
          <a:p>
            <a:r>
              <a:rPr lang="en-US" dirty="0"/>
              <a:t>1min 26s</a:t>
            </a:r>
          </a:p>
        </p:txBody>
      </p:sp>
    </p:spTree>
    <p:extLst>
      <p:ext uri="{BB962C8B-B14F-4D97-AF65-F5344CB8AC3E}">
        <p14:creationId xmlns:p14="http://schemas.microsoft.com/office/powerpoint/2010/main" val="599418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will show two different applications of how to this model. The first one is our familiarized matrix game.</a:t>
            </a:r>
          </a:p>
        </p:txBody>
      </p:sp>
      <p:sp>
        <p:nvSpPr>
          <p:cNvPr id="4" name="Slide Number Placeholder 3"/>
          <p:cNvSpPr>
            <a:spLocks noGrp="1"/>
          </p:cNvSpPr>
          <p:nvPr>
            <p:ph type="sldNum" sz="quarter" idx="5"/>
          </p:nvPr>
        </p:nvSpPr>
        <p:spPr/>
        <p:txBody>
          <a:bodyPr/>
          <a:lstStyle/>
          <a:p>
            <a:fld id="{A16C79AB-2D31-FA43-85F1-BACC5E3E5179}" type="slidenum">
              <a:rPr lang="en-US" smtClean="0"/>
              <a:t>7</a:t>
            </a:fld>
            <a:endParaRPr lang="en-US"/>
          </a:p>
        </p:txBody>
      </p:sp>
    </p:spTree>
    <p:extLst>
      <p:ext uri="{BB962C8B-B14F-4D97-AF65-F5344CB8AC3E}">
        <p14:creationId xmlns:p14="http://schemas.microsoft.com/office/powerpoint/2010/main" val="17333826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Thanks to </a:t>
            </a:r>
            <a:r>
              <a:rPr lang="en-US" dirty="0" err="1"/>
              <a:t>Zonca</a:t>
            </a:r>
            <a:r>
              <a:rPr lang="en-US" dirty="0"/>
              <a:t>, </a:t>
            </a:r>
            <a:r>
              <a:rPr lang="en-US" dirty="0" err="1"/>
              <a:t>corricelli</a:t>
            </a:r>
            <a:r>
              <a:rPr lang="en-US" dirty="0"/>
              <a:t> and </a:t>
            </a:r>
            <a:r>
              <a:rPr lang="en-US" dirty="0" err="1"/>
              <a:t>polonio</a:t>
            </a:r>
            <a:r>
              <a:rPr lang="en-US" dirty="0"/>
              <a:t> for sharing their data with us. We first apply the model on an eye tracking datasets collected during subjects playing various matrix games. The visual display of a matrix game will be like this and there are 8 areas of interest corresponding to 8 payoff numbers. 48 different games were used in total that have different payoff numbers and spans over three categories, dominance self solvable, dominance other solvable and stag hunt which contains two eq. 100 participants participated in this experiment. They are all row players that they choose between rows than columns.</a:t>
            </a:r>
          </a:p>
          <a:p>
            <a:endParaRPr lang="en-US" dirty="0"/>
          </a:p>
          <a:p>
            <a:r>
              <a:rPr lang="en-US" dirty="0"/>
              <a:t>43s</a:t>
            </a:r>
          </a:p>
        </p:txBody>
      </p:sp>
      <p:sp>
        <p:nvSpPr>
          <p:cNvPr id="4" name="Slide Number Placeholder 3"/>
          <p:cNvSpPr>
            <a:spLocks noGrp="1"/>
          </p:cNvSpPr>
          <p:nvPr>
            <p:ph type="sldNum" sz="quarter" idx="5"/>
          </p:nvPr>
        </p:nvSpPr>
        <p:spPr/>
        <p:txBody>
          <a:bodyPr/>
          <a:lstStyle/>
          <a:p>
            <a:fld id="{A16C79AB-2D31-FA43-85F1-BACC5E3E5179}" type="slidenum">
              <a:rPr lang="en-US" smtClean="0"/>
              <a:t>8</a:t>
            </a:fld>
            <a:endParaRPr lang="en-US"/>
          </a:p>
        </p:txBody>
      </p:sp>
    </p:spTree>
    <p:extLst>
      <p:ext uri="{BB962C8B-B14F-4D97-AF65-F5344CB8AC3E}">
        <p14:creationId xmlns:p14="http://schemas.microsoft.com/office/powerpoint/2010/main" val="2498940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fit the data in all games across all players using HMM trying to summarize a generalize a pattern. Here is what we found. The model learned that each hidden state correspond to a row of payoffs in the matrix.  With the initial distribution heavily biased in hidden state 1. This suggest that most people start thinking by this row of payoffs. </a:t>
            </a:r>
          </a:p>
          <a:p>
            <a:endParaRPr lang="en-US" dirty="0"/>
          </a:p>
          <a:p>
            <a:r>
              <a:rPr lang="en-US" dirty="0"/>
              <a:t>Another interesting finding here is that subjects rarely transit diagonally in this graph, so I didn’t label those arrows in the graph. They only do it in a circle. For example, from state 1 to state 3, you are comparing your own payoffs by simulating your two possible moves. And if one is transiting horizontally, that means he is switching roles from looking at his own payoff to the opponent’s.</a:t>
            </a:r>
          </a:p>
          <a:p>
            <a:endParaRPr lang="en-US" dirty="0"/>
          </a:p>
          <a:p>
            <a:endParaRPr lang="en-US" dirty="0"/>
          </a:p>
          <a:p>
            <a:r>
              <a:rPr lang="en-US" dirty="0"/>
              <a:t>%We prespecify four hidden states in the reported model. We have also tried other number of hidden states and found these four states existing there as well. </a:t>
            </a:r>
          </a:p>
          <a:p>
            <a:r>
              <a:rPr lang="en-US" dirty="0"/>
              <a:t>1m 30ss</a:t>
            </a:r>
          </a:p>
        </p:txBody>
      </p:sp>
      <p:sp>
        <p:nvSpPr>
          <p:cNvPr id="4" name="Slide Number Placeholder 3"/>
          <p:cNvSpPr>
            <a:spLocks noGrp="1"/>
          </p:cNvSpPr>
          <p:nvPr>
            <p:ph type="sldNum" sz="quarter" idx="5"/>
          </p:nvPr>
        </p:nvSpPr>
        <p:spPr/>
        <p:txBody>
          <a:bodyPr/>
          <a:lstStyle/>
          <a:p>
            <a:fld id="{A16C79AB-2D31-FA43-85F1-BACC5E3E5179}" type="slidenum">
              <a:rPr lang="en-US" smtClean="0"/>
              <a:t>9</a:t>
            </a:fld>
            <a:endParaRPr lang="en-US"/>
          </a:p>
        </p:txBody>
      </p:sp>
    </p:spTree>
    <p:extLst>
      <p:ext uri="{BB962C8B-B14F-4D97-AF65-F5344CB8AC3E}">
        <p14:creationId xmlns:p14="http://schemas.microsoft.com/office/powerpoint/2010/main" val="17089221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67C0C22-EBDA-4130-87AE-CB28BC19B077}"/>
              </a:ext>
            </a:extLst>
          </p:cNvPr>
          <p:cNvSpPr>
            <a:spLocks noGrp="1"/>
          </p:cNvSpPr>
          <p:nvPr>
            <p:ph type="dt" sz="half" idx="10"/>
          </p:nvPr>
        </p:nvSpPr>
        <p:spPr/>
        <p:txBody>
          <a:bodyPr/>
          <a:lstStyle/>
          <a:p>
            <a:fld id="{82EDB8D0-98ED-4B86-9D5F-E61ADC70144D}" type="datetimeFigureOut">
              <a:rPr lang="en-US" smtClean="0"/>
              <a:t>10/29/21</a:t>
            </a:fld>
            <a:endParaRPr lang="en-US" dirty="0"/>
          </a:p>
        </p:txBody>
      </p:sp>
      <p:sp>
        <p:nvSpPr>
          <p:cNvPr id="5" name="Footer Placeholder 4">
            <a:extLst>
              <a:ext uri="{FF2B5EF4-FFF2-40B4-BE49-F238E27FC236}">
                <a16:creationId xmlns:a16="http://schemas.microsoft.com/office/drawing/2014/main" id="{E2A419A8-07CA-4A4C-AEC2-C40D4D50AFA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9FA7B86-E610-42EA-B4DC-C2F44778527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8A7BA06D-B3FF-4E91-8639-B4569AE3AA23}"/>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2B30C86D-5A07-48BC-9C9D-6F9A2DB1E9E1}"/>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6897998"/>
      </p:ext>
    </p:extLst>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6E5D1-6D19-4E7F-9B4E-42326B7716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AD2A06C-F91A-4ADC-9CD2-61F0A4D7EE1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43AA9A-2280-4F63-8B3D-20742AE6901F}"/>
              </a:ext>
            </a:extLst>
          </p:cNvPr>
          <p:cNvSpPr>
            <a:spLocks noGrp="1"/>
          </p:cNvSpPr>
          <p:nvPr>
            <p:ph type="dt" sz="half" idx="10"/>
          </p:nvPr>
        </p:nvSpPr>
        <p:spPr/>
        <p:txBody>
          <a:bodyPr/>
          <a:lstStyle/>
          <a:p>
            <a:fld id="{82EDB8D0-98ED-4B86-9D5F-E61ADC70144D}" type="datetimeFigureOut">
              <a:rPr lang="en-US" smtClean="0"/>
              <a:t>10/29/21</a:t>
            </a:fld>
            <a:endParaRPr lang="en-US"/>
          </a:p>
        </p:txBody>
      </p:sp>
      <p:sp>
        <p:nvSpPr>
          <p:cNvPr id="5" name="Footer Placeholder 4">
            <a:extLst>
              <a:ext uri="{FF2B5EF4-FFF2-40B4-BE49-F238E27FC236}">
                <a16:creationId xmlns:a16="http://schemas.microsoft.com/office/drawing/2014/main" id="{E40D986B-E58E-43B6-8A80-FFA9D8F748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40D36-2E71-4F27-967F-7A3E4C6EE19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C1609904-5327-4D2C-A445-B270A00F3B5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30FC7BEC-08C5-4D95-9C84-B48BC8AD1C9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37053281"/>
      </p:ext>
    </p:extLst>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1FEA3D-0C7F-45CD-B6A0-942F707B363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E8B8A12-BCE6-4D03-A637-1DEC8924BEF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749755-9FF4-428A-AEB7-1A6477466741}"/>
              </a:ext>
            </a:extLst>
          </p:cNvPr>
          <p:cNvSpPr>
            <a:spLocks noGrp="1"/>
          </p:cNvSpPr>
          <p:nvPr>
            <p:ph type="dt" sz="half" idx="10"/>
          </p:nvPr>
        </p:nvSpPr>
        <p:spPr/>
        <p:txBody>
          <a:bodyPr/>
          <a:lstStyle/>
          <a:p>
            <a:fld id="{82EDB8D0-98ED-4B86-9D5F-E61ADC70144D}" type="datetimeFigureOut">
              <a:rPr lang="en-US" smtClean="0"/>
              <a:t>10/29/21</a:t>
            </a:fld>
            <a:endParaRPr lang="en-US"/>
          </a:p>
        </p:txBody>
      </p:sp>
      <p:sp>
        <p:nvSpPr>
          <p:cNvPr id="5" name="Footer Placeholder 4">
            <a:extLst>
              <a:ext uri="{FF2B5EF4-FFF2-40B4-BE49-F238E27FC236}">
                <a16:creationId xmlns:a16="http://schemas.microsoft.com/office/drawing/2014/main" id="{A5141836-11E2-49FD-877D-53B74514A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4D24C42-4B05-4EEF-BE14-29041EC9C0E5}"/>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5BADDEB1-F604-408B-B02A-A2814606E6AF}"/>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D8DF7987-332F-4D6C-81C3-990F39C76C96}"/>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52506036"/>
      </p:ext>
    </p:extLst>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Title - Top">
    <p:spTree>
      <p:nvGrpSpPr>
        <p:cNvPr id="1" name=""/>
        <p:cNvGrpSpPr/>
        <p:nvPr/>
      </p:nvGrpSpPr>
      <p:grpSpPr>
        <a:xfrm>
          <a:off x="0" y="0"/>
          <a:ext cx="0" cy="0"/>
          <a:chOff x="0" y="0"/>
          <a:chExt cx="0" cy="0"/>
        </a:xfrm>
      </p:grpSpPr>
      <p:sp>
        <p:nvSpPr>
          <p:cNvPr id="54" name="Title Text"/>
          <p:cNvSpPr txBox="1">
            <a:spLocks noGrp="1"/>
          </p:cNvSpPr>
          <p:nvPr>
            <p:ph type="title"/>
          </p:nvPr>
        </p:nvSpPr>
        <p:spPr>
          <a:prstGeom prst="rect">
            <a:avLst/>
          </a:prstGeom>
        </p:spPr>
        <p:txBody>
          <a:bodyPr/>
          <a:lstStyle>
            <a:lvl1pPr algn="ctr">
              <a:lnSpc>
                <a:spcPct val="100000"/>
              </a:lnSpc>
              <a:defRPr sz="3305" cap="none">
                <a:latin typeface="+mn-lt"/>
                <a:ea typeface="+mn-ea"/>
                <a:cs typeface="+mn-cs"/>
                <a:sym typeface="Gill Sans"/>
              </a:defRPr>
            </a:lvl1pPr>
          </a:lstStyle>
          <a:p>
            <a:r>
              <a:t>Title Text</a:t>
            </a:r>
          </a:p>
        </p:txBody>
      </p:sp>
      <p:sp>
        <p:nvSpPr>
          <p:cNvPr id="5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751718726"/>
      </p:ext>
    </p:extLst>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Default">
    <p:spTree>
      <p:nvGrpSpPr>
        <p:cNvPr id="1" name=""/>
        <p:cNvGrpSpPr/>
        <p:nvPr/>
      </p:nvGrpSpPr>
      <p:grpSpPr>
        <a:xfrm>
          <a:off x="0" y="0"/>
          <a:ext cx="0" cy="0"/>
          <a:chOff x="0" y="0"/>
          <a:chExt cx="0" cy="0"/>
        </a:xfrm>
      </p:grpSpPr>
      <p:sp>
        <p:nvSpPr>
          <p:cNvPr id="140" name="Title Text"/>
          <p:cNvSpPr txBox="1">
            <a:spLocks noGrp="1"/>
          </p:cNvSpPr>
          <p:nvPr>
            <p:ph type="title"/>
          </p:nvPr>
        </p:nvSpPr>
        <p:spPr>
          <a:xfrm>
            <a:off x="609599" y="274639"/>
            <a:ext cx="10972802" cy="1143001"/>
          </a:xfrm>
          <a:prstGeom prst="rect">
            <a:avLst/>
          </a:prstGeom>
        </p:spPr>
        <p:txBody>
          <a:bodyPr lIns="65023" tIns="65023" rIns="65023" bIns="65023"/>
          <a:lstStyle>
            <a:lvl1pPr algn="ctr" defTabSz="914413">
              <a:lnSpc>
                <a:spcPct val="100000"/>
              </a:lnSpc>
              <a:defRPr sz="4359" cap="none">
                <a:solidFill>
                  <a:srgbClr val="000000"/>
                </a:solidFill>
                <a:latin typeface="Arial"/>
                <a:ea typeface="Arial"/>
                <a:cs typeface="Arial"/>
                <a:sym typeface="Arial"/>
              </a:defRPr>
            </a:lvl1pPr>
          </a:lstStyle>
          <a:p>
            <a:r>
              <a:t>Title Text</a:t>
            </a:r>
          </a:p>
        </p:txBody>
      </p:sp>
      <p:sp>
        <p:nvSpPr>
          <p:cNvPr id="141" name="Body Level One…"/>
          <p:cNvSpPr txBox="1">
            <a:spLocks noGrp="1"/>
          </p:cNvSpPr>
          <p:nvPr>
            <p:ph type="body" idx="1"/>
          </p:nvPr>
        </p:nvSpPr>
        <p:spPr>
          <a:xfrm>
            <a:off x="609599" y="1600199"/>
            <a:ext cx="10972802" cy="4525964"/>
          </a:xfrm>
          <a:prstGeom prst="rect">
            <a:avLst/>
          </a:prstGeom>
        </p:spPr>
        <p:txBody>
          <a:bodyPr lIns="65023" tIns="65023" rIns="65023" bIns="65023" anchor="t"/>
          <a:lstStyle>
            <a:lvl1pPr marL="331519" indent="-331519" defTabSz="914413">
              <a:spcBef>
                <a:spcPts val="703"/>
              </a:spcBef>
              <a:buSzPct val="100000"/>
              <a:buChar char="»"/>
              <a:defRPr sz="3094">
                <a:solidFill>
                  <a:srgbClr val="000000"/>
                </a:solidFill>
                <a:latin typeface="Arial"/>
                <a:ea typeface="Arial"/>
                <a:cs typeface="Arial"/>
                <a:sym typeface="Arial"/>
              </a:defRPr>
            </a:lvl1pPr>
            <a:lvl2pPr marL="637206" indent="-315732" defTabSz="914413">
              <a:spcBef>
                <a:spcPts val="703"/>
              </a:spcBef>
              <a:buSzPct val="100000"/>
              <a:buChar char="–"/>
              <a:defRPr sz="3094">
                <a:solidFill>
                  <a:srgbClr val="000000"/>
                </a:solidFill>
                <a:latin typeface="Arial"/>
                <a:ea typeface="Arial"/>
                <a:cs typeface="Arial"/>
                <a:sym typeface="Arial"/>
              </a:defRPr>
            </a:lvl2pPr>
            <a:lvl3pPr marL="937631" defTabSz="914413">
              <a:spcBef>
                <a:spcPts val="703"/>
              </a:spcBef>
              <a:buSzPct val="100000"/>
              <a:buChar char="•"/>
              <a:defRPr sz="3094">
                <a:solidFill>
                  <a:srgbClr val="000000"/>
                </a:solidFill>
                <a:latin typeface="Arial"/>
                <a:ea typeface="Arial"/>
                <a:cs typeface="Arial"/>
                <a:sym typeface="Arial"/>
              </a:defRPr>
            </a:lvl3pPr>
            <a:lvl4pPr marL="1318041" indent="-353621" defTabSz="914413">
              <a:spcBef>
                <a:spcPts val="703"/>
              </a:spcBef>
              <a:buSzPct val="100000"/>
              <a:buChar char="–"/>
              <a:defRPr sz="3094">
                <a:solidFill>
                  <a:srgbClr val="000000"/>
                </a:solidFill>
                <a:latin typeface="Arial"/>
                <a:ea typeface="Arial"/>
                <a:cs typeface="Arial"/>
                <a:sym typeface="Arial"/>
              </a:defRPr>
            </a:lvl4pPr>
            <a:lvl5pPr marL="1678806" indent="-392912" defTabSz="914413">
              <a:spcBef>
                <a:spcPts val="703"/>
              </a:spcBef>
              <a:buSzPct val="100000"/>
              <a:buChar char="»"/>
              <a:defRPr sz="3094">
                <a:solidFill>
                  <a:srgbClr val="000000"/>
                </a:solidFill>
                <a:latin typeface="Arial"/>
                <a:ea typeface="Arial"/>
                <a:cs typeface="Arial"/>
                <a:sym typeface="Arial"/>
              </a:defRPr>
            </a:lvl5pPr>
          </a:lstStyle>
          <a:p>
            <a:r>
              <a:t>Body Level One</a:t>
            </a:r>
          </a:p>
          <a:p>
            <a:pPr lvl="1"/>
            <a:r>
              <a:t>Body Level Two</a:t>
            </a:r>
          </a:p>
          <a:p>
            <a:pPr lvl="2"/>
            <a:r>
              <a:t>Body Level Three</a:t>
            </a:r>
          </a:p>
          <a:p>
            <a:pPr lvl="3"/>
            <a:r>
              <a:t>Body Level Four</a:t>
            </a:r>
          </a:p>
          <a:p>
            <a:pPr lvl="4"/>
            <a:r>
              <a:t>Body Level Five</a:t>
            </a:r>
          </a:p>
        </p:txBody>
      </p:sp>
      <p:sp>
        <p:nvSpPr>
          <p:cNvPr id="142" name="Slide Number"/>
          <p:cNvSpPr txBox="1">
            <a:spLocks noGrp="1"/>
          </p:cNvSpPr>
          <p:nvPr>
            <p:ph type="sldNum" sz="quarter" idx="2"/>
          </p:nvPr>
        </p:nvSpPr>
        <p:spPr>
          <a:xfrm>
            <a:off x="11194797" y="6245226"/>
            <a:ext cx="387604" cy="287096"/>
          </a:xfrm>
          <a:prstGeom prst="rect">
            <a:avLst/>
          </a:prstGeom>
        </p:spPr>
        <p:txBody>
          <a:bodyPr lIns="65023" tIns="65023" rIns="65023" bIns="65023"/>
          <a:lstStyle>
            <a:lvl1pPr algn="r" defTabSz="914413">
              <a:defRPr>
                <a:solidFill>
                  <a:srgbClr val="000000"/>
                </a:solidFill>
                <a:latin typeface="Arial"/>
                <a:ea typeface="Arial"/>
                <a:cs typeface="Arial"/>
                <a:sym typeface="Arial"/>
              </a:defRPr>
            </a:lvl1pPr>
          </a:lstStyle>
          <a:p>
            <a:fld id="{86CB4B4D-7CA3-9044-876B-883B54F8677D}" type="slidenum">
              <a:t>‹#›</a:t>
            </a:fld>
            <a:endParaRPr/>
          </a:p>
        </p:txBody>
      </p:sp>
    </p:spTree>
    <p:extLst>
      <p:ext uri="{BB962C8B-B14F-4D97-AF65-F5344CB8AC3E}">
        <p14:creationId xmlns:p14="http://schemas.microsoft.com/office/powerpoint/2010/main" val="3635444388"/>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838200" y="1825625"/>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p>
            <a:fld id="{82EDB8D0-98ED-4B86-9D5F-E61ADC70144D}" type="datetimeFigureOut">
              <a:rPr lang="en-US" smtClean="0"/>
              <a:t>10/29/21</a:t>
            </a:fld>
            <a:endParaRPr lang="en-US" dirty="0"/>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157741730"/>
      </p:ext>
    </p:extLst>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AA5F313-1240-47AE-A026-7F349292B5CA}"/>
              </a:ext>
            </a:extLst>
          </p:cNvPr>
          <p:cNvSpPr>
            <a:spLocks noGrp="1"/>
          </p:cNvSpPr>
          <p:nvPr>
            <p:ph type="dt" sz="half" idx="10"/>
          </p:nvPr>
        </p:nvSpPr>
        <p:spPr/>
        <p:txBody>
          <a:bodyPr/>
          <a:lstStyle/>
          <a:p>
            <a:fld id="{82EDB8D0-98ED-4B86-9D5F-E61ADC70144D}" type="datetimeFigureOut">
              <a:rPr lang="en-US" smtClean="0"/>
              <a:t>10/29/21</a:t>
            </a:fld>
            <a:endParaRPr lang="en-US"/>
          </a:p>
        </p:txBody>
      </p:sp>
      <p:sp>
        <p:nvSpPr>
          <p:cNvPr id="5" name="Footer Placeholder 4">
            <a:extLst>
              <a:ext uri="{FF2B5EF4-FFF2-40B4-BE49-F238E27FC236}">
                <a16:creationId xmlns:a16="http://schemas.microsoft.com/office/drawing/2014/main" id="{22448158-6132-4335-B8E1-F6A8963837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494C5B6-1598-48B4-9B3A-3078FDBE90B7}"/>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9" name="Freeform: Shape 8">
            <a:extLst>
              <a:ext uri="{FF2B5EF4-FFF2-40B4-BE49-F238E27FC236}">
                <a16:creationId xmlns:a16="http://schemas.microsoft.com/office/drawing/2014/main" id="{FEDBDD32-D3EE-4848-A112-BA814D4631CD}"/>
              </a:ext>
            </a:extLst>
          </p:cNvPr>
          <p:cNvSpPr/>
          <p:nvPr/>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61350361-843C-49D0-BD6A-ECDBA3842BA0}"/>
              </a:ext>
            </a:extLst>
          </p:cNvPr>
          <p:cNvSpPr/>
          <p:nvPr/>
        </p:nvSpPr>
        <p:spPr>
          <a:xfrm rot="10800000" flipV="1">
            <a:off x="555710" y="1064829"/>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49617278"/>
      </p:ext>
    </p:extLst>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p>
            <a:fld id="{82EDB8D0-98ED-4B86-9D5F-E61ADC70144D}" type="datetimeFigureOut">
              <a:rPr lang="en-US" smtClean="0"/>
              <a:t>10/29/21</a:t>
            </a:fld>
            <a:endParaRPr lang="en-US"/>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9678205"/>
      </p:ext>
    </p:extLst>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p>
            <a:fld id="{82EDB8D0-98ED-4B86-9D5F-E61ADC70144D}" type="datetimeFigureOut">
              <a:rPr lang="en-US" smtClean="0"/>
              <a:t>10/29/21</a:t>
            </a:fld>
            <a:endParaRPr lang="en-US"/>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86850868"/>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p>
            <a:fld id="{82EDB8D0-98ED-4B86-9D5F-E61ADC70144D}" type="datetimeFigureOut">
              <a:rPr lang="en-US" smtClean="0"/>
              <a:t>10/29/21</a:t>
            </a:fld>
            <a:endParaRPr lang="en-US"/>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2163338"/>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p>
            <a:fld id="{82EDB8D0-98ED-4B86-9D5F-E61ADC70144D}" type="datetimeFigureOut">
              <a:rPr lang="en-US" smtClean="0"/>
              <a:t>10/29/21</a:t>
            </a:fld>
            <a:endParaRPr lang="en-US"/>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64456474"/>
      </p:ext>
    </p:extLst>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p>
            <a:fld id="{82EDB8D0-98ED-4B86-9D5F-E61ADC70144D}" type="datetimeFigureOut">
              <a:rPr lang="en-US" smtClean="0"/>
              <a:t>10/29/21</a:t>
            </a:fld>
            <a:endParaRPr lang="en-US"/>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45534044"/>
      </p:ext>
    </p:extLst>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p>
            <a:fld id="{82EDB8D0-98ED-4B86-9D5F-E61ADC70144D}" type="datetimeFigureOut">
              <a:rPr lang="en-US" smtClean="0"/>
              <a:t>10/29/21</a:t>
            </a:fld>
            <a:endParaRPr lang="en-US"/>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p>
            <a:fld id="{4854181D-6920-4594-9A5D-6CE56DC9F8B2}" type="slidenum">
              <a:rPr lang="en-US" smtClean="0"/>
              <a:t>‹#›</a:t>
            </a:fld>
            <a:endParaRPr lang="en-US"/>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04620985"/>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fld id="{82EDB8D0-98ED-4B86-9D5F-E61ADC70144D}" type="datetimeFigureOut">
              <a:rPr lang="en-US" smtClean="0"/>
              <a:pPr/>
              <a:t>10/29/21</a:t>
            </a:fld>
            <a:endParaRPr lang="en-US" dirty="0"/>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endParaRPr lang="en-US"/>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116302221"/>
      </p:ext>
    </p:extLst>
  </p:cSld>
  <p:clrMap bg1="lt1" tx1="dk1" bg2="lt2" tx2="dk2" accent1="accent1" accent2="accent2" accent3="accent3" accent4="accent4" accent5="accent5" accent6="accent6" hlink="hlink" folHlink="folHlink"/>
  <p:sldLayoutIdLst>
    <p:sldLayoutId id="2147483695" r:id="rId1"/>
    <p:sldLayoutId id="2147483696" r:id="rId2"/>
    <p:sldLayoutId id="2147483697" r:id="rId3"/>
    <p:sldLayoutId id="2147483698" r:id="rId4"/>
    <p:sldLayoutId id="2147483688" r:id="rId5"/>
    <p:sldLayoutId id="2147483689" r:id="rId6"/>
    <p:sldLayoutId id="2147483690" r:id="rId7"/>
    <p:sldLayoutId id="2147483691" r:id="rId8"/>
    <p:sldLayoutId id="2147483692" r:id="rId9"/>
    <p:sldLayoutId id="2147483693" r:id="rId10"/>
    <p:sldLayoutId id="2147483694" r:id="rId11"/>
    <p:sldLayoutId id="2147483700" r:id="rId12"/>
    <p:sldLayoutId id="2147483701" r:id="rId13"/>
  </p:sldLayoutIdLst>
  <p:transition spd="med"/>
  <p:txStyles>
    <p:titleStyle>
      <a:lvl1pPr algn="l" defTabSz="914400" rtl="0" eaLnBrk="1" latinLnBrk="0" hangingPunct="1">
        <a:lnSpc>
          <a:spcPct val="90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3.xml"/><Relationship Id="rId1" Type="http://schemas.openxmlformats.org/officeDocument/2006/relationships/tags" Target="../tags/tag1.xml"/><Relationship Id="rId5" Type="http://schemas.openxmlformats.org/officeDocument/2006/relationships/image" Target="../media/image10.png"/><Relationship Id="rId4" Type="http://schemas.openxmlformats.org/officeDocument/2006/relationships/image" Target="../media/image9.jpe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12.xml"/><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4.png"/><Relationship Id="rId7" Type="http://schemas.openxmlformats.org/officeDocument/2006/relationships/image" Target="../media/image16.png"/><Relationship Id="rId2" Type="http://schemas.openxmlformats.org/officeDocument/2006/relationships/notesSlide" Target="../notesSlides/notesSlide14.xml"/><Relationship Id="rId1" Type="http://schemas.openxmlformats.org/officeDocument/2006/relationships/slideLayout" Target="../slideLayouts/slideLayout13.xml"/><Relationship Id="rId6" Type="http://schemas.openxmlformats.org/officeDocument/2006/relationships/image" Target="../media/image15.png"/><Relationship Id="rId5" Type="http://schemas.openxmlformats.org/officeDocument/2006/relationships/image" Target="../media/image140.png"/><Relationship Id="rId10" Type="http://schemas.openxmlformats.org/officeDocument/2006/relationships/hyperlink" Target="https://en.wikipedia.org/wiki/Baum%E2%80%93Welch_algorithm" TargetMode="External"/><Relationship Id="rId4" Type="http://schemas.openxmlformats.org/officeDocument/2006/relationships/image" Target="../media/image13.png"/><Relationship Id="rId9" Type="http://schemas.openxmlformats.org/officeDocument/2006/relationships/image" Target="../media/image18.png"/></Relationships>
</file>

<file path=ppt/slides/_rels/slide15.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5.xml"/><Relationship Id="rId1" Type="http://schemas.openxmlformats.org/officeDocument/2006/relationships/slideLayout" Target="../slideLayouts/slideLayout12.xml"/><Relationship Id="rId4" Type="http://schemas.openxmlformats.org/officeDocument/2006/relationships/image" Target="../media/image3.emf"/></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9.xml"/><Relationship Id="rId1" Type="http://schemas.openxmlformats.org/officeDocument/2006/relationships/slideLayout" Target="../slideLayouts/slideLayout1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D4906370-1564-49FA-A802-58546B3922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9" cy="686646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EF640709-BDFD-453B-B75D-6212E7A870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11500" y="370600"/>
            <a:ext cx="5923842" cy="5923842"/>
          </a:xfrm>
          <a:prstGeom prst="ellipse">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14BCEA1F-2D0F-3445-AFCA-A080BC2EA1FD}"/>
              </a:ext>
            </a:extLst>
          </p:cNvPr>
          <p:cNvSpPr>
            <a:spLocks noGrp="1"/>
          </p:cNvSpPr>
          <p:nvPr>
            <p:ph type="subTitle" idx="1"/>
          </p:nvPr>
        </p:nvSpPr>
        <p:spPr>
          <a:xfrm>
            <a:off x="3577192" y="4106918"/>
            <a:ext cx="5037616" cy="1655762"/>
          </a:xfrm>
        </p:spPr>
        <p:txBody>
          <a:bodyPr>
            <a:normAutofit/>
          </a:bodyPr>
          <a:lstStyle/>
          <a:p>
            <a:r>
              <a:rPr lang="en-US" dirty="0"/>
              <a:t>Xiaomin Li and Colin Camerer</a:t>
            </a:r>
          </a:p>
          <a:p>
            <a:r>
              <a:rPr lang="en-US" dirty="0"/>
              <a:t>Speaker: Xiaomin Li, Oct 2021</a:t>
            </a:r>
          </a:p>
        </p:txBody>
      </p:sp>
      <p:sp>
        <p:nvSpPr>
          <p:cNvPr id="13" name="Arc 12">
            <a:extLst>
              <a:ext uri="{FF2B5EF4-FFF2-40B4-BE49-F238E27FC236}">
                <a16:creationId xmlns:a16="http://schemas.microsoft.com/office/drawing/2014/main" id="{B4019478-3FDC-438C-8848-1D7DA864A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5" name="Oval 14">
            <a:extLst>
              <a:ext uri="{FF2B5EF4-FFF2-40B4-BE49-F238E27FC236}">
                <a16:creationId xmlns:a16="http://schemas.microsoft.com/office/drawing/2014/main" id="{FE406479-1D57-4209-B128-3C81746247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Rectangle 3">
            <a:extLst>
              <a:ext uri="{FF2B5EF4-FFF2-40B4-BE49-F238E27FC236}">
                <a16:creationId xmlns:a16="http://schemas.microsoft.com/office/drawing/2014/main" id="{A0881D61-6864-1A40-9FBF-B784E591B812}"/>
              </a:ext>
            </a:extLst>
          </p:cNvPr>
          <p:cNvSpPr/>
          <p:nvPr/>
        </p:nvSpPr>
        <p:spPr>
          <a:xfrm>
            <a:off x="3677536" y="2456739"/>
            <a:ext cx="6096000" cy="1200329"/>
          </a:xfrm>
          <a:prstGeom prst="rect">
            <a:avLst/>
          </a:prstGeom>
        </p:spPr>
        <p:txBody>
          <a:bodyPr>
            <a:spAutoFit/>
          </a:bodyPr>
          <a:lstStyle/>
          <a:p>
            <a:pPr>
              <a:spcAft>
                <a:spcPts val="600"/>
              </a:spcAft>
            </a:pPr>
            <a:r>
              <a:rPr lang="en-US" sz="2400" dirty="0">
                <a:latin typeface="Times" pitchFamily="2" charset="0"/>
              </a:rPr>
              <a:t>Modeling the cognitive process during experimental games using hidden Markov models</a:t>
            </a:r>
          </a:p>
        </p:txBody>
      </p:sp>
    </p:spTree>
    <p:extLst>
      <p:ext uri="{BB962C8B-B14F-4D97-AF65-F5344CB8AC3E}">
        <p14:creationId xmlns:p14="http://schemas.microsoft.com/office/powerpoint/2010/main" val="1237163272"/>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E2DD5-53D2-8541-AEB6-9E54C58B8BF6}"/>
              </a:ext>
            </a:extLst>
          </p:cNvPr>
          <p:cNvSpPr>
            <a:spLocks noGrp="1"/>
          </p:cNvSpPr>
          <p:nvPr>
            <p:ph type="title"/>
          </p:nvPr>
        </p:nvSpPr>
        <p:spPr>
          <a:xfrm>
            <a:off x="609600" y="2529205"/>
            <a:ext cx="10515600" cy="1325563"/>
          </a:xfrm>
        </p:spPr>
        <p:txBody>
          <a:bodyPr>
            <a:normAutofit fontScale="90000"/>
          </a:bodyPr>
          <a:lstStyle/>
          <a:p>
            <a:r>
              <a:rPr lang="en-US" sz="4300" dirty="0">
                <a:latin typeface="Times New Roman" panose="02020603050405020304" pitchFamily="18" charset="0"/>
                <a:cs typeface="Times New Roman" panose="02020603050405020304" pitchFamily="18" charset="0"/>
              </a:rPr>
              <a:t>Locations games</a:t>
            </a:r>
            <a:br>
              <a:rPr lang="en-US" sz="4300" dirty="0">
                <a:latin typeface="Times New Roman" panose="02020603050405020304" pitchFamily="18" charset="0"/>
                <a:cs typeface="Times New Roman" panose="02020603050405020304" pitchFamily="18" charset="0"/>
              </a:rPr>
            </a:br>
            <a:br>
              <a:rPr lang="en-US" sz="4300" dirty="0">
                <a:latin typeface="Times New Roman" panose="02020603050405020304" pitchFamily="18" charset="0"/>
                <a:cs typeface="Times New Roman" panose="02020603050405020304" pitchFamily="18" charset="0"/>
              </a:rPr>
            </a:br>
            <a:br>
              <a:rPr lang="en-US" sz="4300" dirty="0">
                <a:latin typeface="Times New Roman" panose="02020603050405020304" pitchFamily="18" charset="0"/>
                <a:cs typeface="Times New Roman" panose="02020603050405020304" pitchFamily="18" charset="0"/>
              </a:rPr>
            </a:br>
            <a:br>
              <a:rPr lang="en-US" sz="43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Data from: </a:t>
            </a:r>
            <a:r>
              <a:rPr lang="en-US" sz="2000" dirty="0"/>
              <a:t>Li, Xiaomin, and Colin Camerer. "Predictable Effects of Bottom-up Visual Salience in Experimental Decisions and Games.”  forthcoming, Quarterly Journal of Economics,  </a:t>
            </a:r>
            <a:r>
              <a:rPr lang="en-US" sz="2000" i="1" dirty="0"/>
              <a:t>2021</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240283356"/>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4176669" y="1324625"/>
            <a:ext cx="806311" cy="2669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none" lIns="35719" tIns="35719" rIns="35719" bIns="35719" numCol="1" spcCol="38100" rtlCol="0" anchor="ctr">
            <a:spAutoFit/>
          </a:bodyPr>
          <a:lstStyle/>
          <a:p>
            <a:pPr defTabSz="410771"/>
            <a:r>
              <a:rPr lang="en-US" sz="1266" dirty="0"/>
              <a:t>animation</a:t>
            </a:r>
          </a:p>
        </p:txBody>
      </p:sp>
      <p:pic>
        <p:nvPicPr>
          <p:cNvPr id="3" name="ash-ketchum-wallpaper-3.jpg"/>
          <p:cNvPicPr>
            <a:picLocks noChangeAspect="1"/>
          </p:cNvPicPr>
          <p:nvPr/>
        </p:nvPicPr>
        <p:blipFill>
          <a:blip r:embed="rId4"/>
          <a:stretch>
            <a:fillRect/>
          </a:stretch>
        </p:blipFill>
        <p:spPr>
          <a:xfrm>
            <a:off x="1524000" y="252582"/>
            <a:ext cx="9144001" cy="6039020"/>
          </a:xfrm>
          <a:prstGeom prst="rect">
            <a:avLst/>
          </a:prstGeom>
          <a:ln w="12700">
            <a:miter lim="400000"/>
          </a:ln>
        </p:spPr>
      </p:pic>
      <p:grpSp>
        <p:nvGrpSpPr>
          <p:cNvPr id="5" name="Group 274"/>
          <p:cNvGrpSpPr/>
          <p:nvPr/>
        </p:nvGrpSpPr>
        <p:grpSpPr>
          <a:xfrm>
            <a:off x="1524000" y="291332"/>
            <a:ext cx="9144000" cy="5953894"/>
            <a:chOff x="0" y="0"/>
            <a:chExt cx="9144001" cy="5694115"/>
          </a:xfrm>
        </p:grpSpPr>
        <p:pic>
          <p:nvPicPr>
            <p:cNvPr id="6" name="Screen Shot 2017-05-22 at 3.37.43 PM.png"/>
            <p:cNvPicPr>
              <a:picLocks noChangeAspect="1"/>
            </p:cNvPicPr>
            <p:nvPr/>
          </p:nvPicPr>
          <p:blipFill>
            <a:blip r:embed="rId5"/>
            <a:srcRect/>
            <a:stretch>
              <a:fillRect/>
            </a:stretch>
          </p:blipFill>
          <p:spPr>
            <a:xfrm>
              <a:off x="0" y="0"/>
              <a:ext cx="9144001" cy="5694115"/>
            </a:xfrm>
            <a:prstGeom prst="rect">
              <a:avLst/>
            </a:prstGeom>
            <a:ln w="12700" cap="flat">
              <a:noFill/>
              <a:miter lim="400000"/>
            </a:ln>
            <a:effectLst/>
          </p:spPr>
        </p:pic>
        <p:sp>
          <p:nvSpPr>
            <p:cNvPr id="7" name="Shape 272"/>
            <p:cNvSpPr/>
            <p:nvPr/>
          </p:nvSpPr>
          <p:spPr>
            <a:xfrm>
              <a:off x="3529925" y="2642037"/>
              <a:ext cx="1062659" cy="1045257"/>
            </a:xfrm>
            <a:prstGeom prst="ellipse">
              <a:avLst/>
            </a:prstGeom>
            <a:noFill/>
            <a:ln w="63500" cap="flat">
              <a:solidFill>
                <a:srgbClr val="CC495E"/>
              </a:solidFill>
              <a:prstDash val="solid"/>
              <a:miter lim="400000"/>
            </a:ln>
            <a:effectLst>
              <a:outerShdw blurRad="50800" dist="12700" dir="5400000" rotWithShape="0">
                <a:srgbClr val="000000">
                  <a:alpha val="50000"/>
                </a:srgbClr>
              </a:outerShdw>
            </a:effectLst>
          </p:spPr>
          <p:txBody>
            <a:bodyPr wrap="square" lIns="32146" tIns="32146" rIns="32146" bIns="32146" numCol="1" anchor="ctr">
              <a:noAutofit/>
            </a:bodyPr>
            <a:lstStyle/>
            <a:p>
              <a:pPr>
                <a:defRPr sz="1800" b="0"/>
              </a:pPr>
              <a:endParaRPr sz="1266"/>
            </a:p>
          </p:txBody>
        </p:sp>
        <p:sp>
          <p:nvSpPr>
            <p:cNvPr id="8" name="Shape 273"/>
            <p:cNvSpPr/>
            <p:nvPr/>
          </p:nvSpPr>
          <p:spPr>
            <a:xfrm>
              <a:off x="5707801" y="306541"/>
              <a:ext cx="1238896" cy="372502"/>
            </a:xfrm>
            <a:prstGeom prst="rect">
              <a:avLst/>
            </a:prstGeom>
            <a:noFill/>
            <a:ln w="12700" cap="flat">
              <a:noFill/>
              <a:miter lim="400000"/>
            </a:ln>
            <a:effectLst/>
            <a:extLst>
              <a:ext uri="{C572A759-6A51-4108-AA02-DFA0A04FC94B}">
                <ma14:wrappingTextBoxFlag xmlns:ma14="http://schemas.microsoft.com/office/mac/drawingml/2011/main" xmlns="" val="1"/>
              </a:ext>
            </a:extLst>
          </p:spPr>
          <p:txBody>
            <a:bodyPr wrap="none" lIns="32146" tIns="32146" rIns="32146" bIns="32146" numCol="1" anchor="t">
              <a:spAutoFit/>
            </a:bodyPr>
            <a:lstStyle/>
            <a:p>
              <a:pPr>
                <a:defRPr sz="3000">
                  <a:solidFill>
                    <a:schemeClr val="accent3"/>
                  </a:solidFill>
                </a:defRPr>
              </a:pPr>
              <a:r>
                <a:rPr sz="2109">
                  <a:solidFill>
                    <a:srgbClr val="D94045"/>
                  </a:solidFill>
                </a:rPr>
                <a:t>Matched</a:t>
              </a:r>
              <a:r>
                <a:rPr sz="2109">
                  <a:solidFill>
                    <a:srgbClr val="D94560"/>
                  </a:solidFill>
                </a:rPr>
                <a:t>!</a:t>
              </a:r>
            </a:p>
          </p:txBody>
        </p:sp>
      </p:grpSp>
      <p:sp>
        <p:nvSpPr>
          <p:cNvPr id="2" name="Slide Number Placeholder 1">
            <a:extLst>
              <a:ext uri="{FF2B5EF4-FFF2-40B4-BE49-F238E27FC236}">
                <a16:creationId xmlns:a16="http://schemas.microsoft.com/office/drawing/2014/main" id="{E7236EA8-8D00-3F4C-9224-8125A36F2D65}"/>
              </a:ext>
            </a:extLst>
          </p:cNvPr>
          <p:cNvSpPr>
            <a:spLocks noGrp="1"/>
          </p:cNvSpPr>
          <p:nvPr>
            <p:ph type="sldNum" sz="quarter" idx="2"/>
          </p:nvPr>
        </p:nvSpPr>
        <p:spPr/>
        <p:txBody>
          <a:bodyPr/>
          <a:lstStyle/>
          <a:p>
            <a:fld id="{86CB4B4D-7CA3-9044-876B-883B54F8677D}" type="slidenum">
              <a:rPr lang="en-US" smtClean="0"/>
              <a:t>11</a:t>
            </a:fld>
            <a:endParaRPr lang="en-US"/>
          </a:p>
        </p:txBody>
      </p:sp>
      <p:sp>
        <p:nvSpPr>
          <p:cNvPr id="9" name="TextBox 8">
            <a:extLst>
              <a:ext uri="{FF2B5EF4-FFF2-40B4-BE49-F238E27FC236}">
                <a16:creationId xmlns:a16="http://schemas.microsoft.com/office/drawing/2014/main" id="{1367A5DF-1754-A94E-A086-D17071466FF1}"/>
              </a:ext>
            </a:extLst>
          </p:cNvPr>
          <p:cNvSpPr txBox="1"/>
          <p:nvPr/>
        </p:nvSpPr>
        <p:spPr>
          <a:xfrm>
            <a:off x="10667999" y="1001354"/>
            <a:ext cx="1933575" cy="1477328"/>
          </a:xfrm>
          <a:prstGeom prst="rect">
            <a:avLst/>
          </a:prstGeom>
          <a:noFill/>
        </p:spPr>
        <p:txBody>
          <a:bodyPr wrap="square" rtlCol="0">
            <a:spAutoFit/>
          </a:bodyPr>
          <a:lstStyle/>
          <a:p>
            <a:r>
              <a:rPr lang="en-US" dirty="0"/>
              <a:t>Coordination</a:t>
            </a:r>
          </a:p>
          <a:p>
            <a:endParaRPr lang="en-US" dirty="0"/>
          </a:p>
          <a:p>
            <a:r>
              <a:rPr lang="en-US" dirty="0"/>
              <a:t>Hiding</a:t>
            </a:r>
          </a:p>
          <a:p>
            <a:endParaRPr lang="en-US" dirty="0"/>
          </a:p>
          <a:p>
            <a:r>
              <a:rPr lang="en-US" dirty="0"/>
              <a:t>Seeking</a:t>
            </a:r>
          </a:p>
        </p:txBody>
      </p:sp>
      <p:sp>
        <p:nvSpPr>
          <p:cNvPr id="10" name="TextBox 9">
            <a:extLst>
              <a:ext uri="{FF2B5EF4-FFF2-40B4-BE49-F238E27FC236}">
                <a16:creationId xmlns:a16="http://schemas.microsoft.com/office/drawing/2014/main" id="{41A2B493-7BB2-834D-AE37-B3AB93A642EB}"/>
              </a:ext>
            </a:extLst>
          </p:cNvPr>
          <p:cNvSpPr txBox="1"/>
          <p:nvPr/>
        </p:nvSpPr>
        <p:spPr>
          <a:xfrm>
            <a:off x="175848" y="1322183"/>
            <a:ext cx="1642712" cy="830997"/>
          </a:xfrm>
          <a:prstGeom prst="rect">
            <a:avLst/>
          </a:prstGeom>
          <a:noFill/>
        </p:spPr>
        <p:txBody>
          <a:bodyPr wrap="square" rtlCol="0">
            <a:spAutoFit/>
          </a:bodyPr>
          <a:lstStyle/>
          <a:p>
            <a:r>
              <a:rPr lang="zh-CN" altLang="en-US" sz="2400" b="1" dirty="0"/>
              <a:t> </a:t>
            </a:r>
            <a:r>
              <a:rPr lang="en-US" altLang="zh-CN" sz="2400" b="1" dirty="0"/>
              <a:t>72 Images</a:t>
            </a:r>
            <a:endParaRPr lang="en-US" sz="2400" b="1" dirty="0"/>
          </a:p>
        </p:txBody>
      </p:sp>
      <p:sp>
        <p:nvSpPr>
          <p:cNvPr id="11" name="TextBox 10">
            <a:extLst>
              <a:ext uri="{FF2B5EF4-FFF2-40B4-BE49-F238E27FC236}">
                <a16:creationId xmlns:a16="http://schemas.microsoft.com/office/drawing/2014/main" id="{FD7AAECD-4962-E64A-8CE7-142E83529D23}"/>
              </a:ext>
            </a:extLst>
          </p:cNvPr>
          <p:cNvSpPr txBox="1"/>
          <p:nvPr/>
        </p:nvSpPr>
        <p:spPr>
          <a:xfrm>
            <a:off x="175848" y="2644170"/>
            <a:ext cx="1642712" cy="1569660"/>
          </a:xfrm>
          <a:prstGeom prst="rect">
            <a:avLst/>
          </a:prstGeom>
          <a:noFill/>
        </p:spPr>
        <p:txBody>
          <a:bodyPr wrap="square" rtlCol="0">
            <a:spAutoFit/>
          </a:bodyPr>
          <a:lstStyle/>
          <a:p>
            <a:r>
              <a:rPr lang="en-US" altLang="zh-CN" sz="2400" b="1" dirty="0"/>
              <a:t>N=29</a:t>
            </a:r>
          </a:p>
          <a:p>
            <a:endParaRPr lang="en-US" altLang="zh-CN" sz="2400" b="1" dirty="0"/>
          </a:p>
          <a:p>
            <a:r>
              <a:rPr lang="en-US" altLang="zh-CN" sz="2400" b="1" dirty="0"/>
              <a:t>Within Design</a:t>
            </a:r>
          </a:p>
        </p:txBody>
      </p:sp>
    </p:spTree>
    <p:custDataLst>
      <p:tags r:id="rId1"/>
    </p:custDataLst>
    <p:extLst>
      <p:ext uri="{BB962C8B-B14F-4D97-AF65-F5344CB8AC3E}">
        <p14:creationId xmlns:p14="http://schemas.microsoft.com/office/powerpoint/2010/main" val="354308900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Shape 203"/>
          <p:cNvSpPr/>
          <p:nvPr/>
        </p:nvSpPr>
        <p:spPr>
          <a:xfrm>
            <a:off x="588587" y="145328"/>
            <a:ext cx="6983286" cy="1089337"/>
          </a:xfrm>
          <a:prstGeom prst="rect">
            <a:avLst/>
          </a:prstGeom>
          <a:ln w="12700">
            <a:miter lim="400000"/>
          </a:ln>
          <a:extLst>
            <a:ext uri="{C572A759-6A51-4108-AA02-DFA0A04FC94B}">
              <ma14:wrappingTextBoxFlag xmlns="" xmlns:ma14="http://schemas.microsoft.com/office/mac/drawingml/2011/main" val="1"/>
            </a:ext>
          </a:extLst>
        </p:spPr>
        <p:txBody>
          <a:bodyPr wrap="square" lIns="35719" tIns="35719" rIns="35719" bIns="35719" anchor="ctr">
            <a:spAutoFit/>
          </a:bodyPr>
          <a:lstStyle>
            <a:lvl1pPr>
              <a:defRPr sz="4700"/>
            </a:lvl1pPr>
          </a:lstStyle>
          <a:p>
            <a:r>
              <a:rPr sz="3305" dirty="0">
                <a:solidFill>
                  <a:schemeClr val="tx1">
                    <a:lumMod val="50000"/>
                  </a:schemeClr>
                </a:solidFill>
                <a:latin typeface="Times" pitchFamily="2" charset="0"/>
              </a:rPr>
              <a:t>Fixation Data</a:t>
            </a:r>
            <a:r>
              <a:rPr lang="en-US" sz="3305" dirty="0">
                <a:solidFill>
                  <a:schemeClr val="tx1">
                    <a:lumMod val="50000"/>
                  </a:schemeClr>
                </a:solidFill>
                <a:latin typeface="Times" pitchFamily="2" charset="0"/>
              </a:rPr>
              <a:t> and the saliency metric. (Camerer and Li 2021)</a:t>
            </a:r>
            <a:r>
              <a:rPr sz="3305" dirty="0">
                <a:solidFill>
                  <a:schemeClr val="tx1">
                    <a:lumMod val="50000"/>
                  </a:schemeClr>
                </a:solidFill>
                <a:latin typeface="Times" pitchFamily="2" charset="0"/>
              </a:rPr>
              <a:t> </a:t>
            </a:r>
          </a:p>
        </p:txBody>
      </p:sp>
      <p:sp>
        <p:nvSpPr>
          <p:cNvPr id="7" name="Slide Number Placeholder 6">
            <a:extLst>
              <a:ext uri="{FF2B5EF4-FFF2-40B4-BE49-F238E27FC236}">
                <a16:creationId xmlns:a16="http://schemas.microsoft.com/office/drawing/2014/main" id="{8FBD47AD-4C94-8D44-B04B-038D380DB297}"/>
              </a:ext>
            </a:extLst>
          </p:cNvPr>
          <p:cNvSpPr>
            <a:spLocks noGrp="1"/>
          </p:cNvSpPr>
          <p:nvPr>
            <p:ph type="sldNum" sz="quarter" idx="2"/>
          </p:nvPr>
        </p:nvSpPr>
        <p:spPr/>
        <p:txBody>
          <a:bodyPr/>
          <a:lstStyle/>
          <a:p>
            <a:fld id="{86CB4B4D-7CA3-9044-876B-883B54F8677D}" type="slidenum">
              <a:rPr lang="en-US" smtClean="0"/>
              <a:t>12</a:t>
            </a:fld>
            <a:endParaRPr lang="en-US"/>
          </a:p>
        </p:txBody>
      </p:sp>
      <p:pic>
        <p:nvPicPr>
          <p:cNvPr id="9" name="Picture 8" descr="A screenshot of a computer screen&#10;&#10;Description automatically generated">
            <a:extLst>
              <a:ext uri="{FF2B5EF4-FFF2-40B4-BE49-F238E27FC236}">
                <a16:creationId xmlns:a16="http://schemas.microsoft.com/office/drawing/2014/main" id="{AFBC162B-9544-F04C-AF90-C235882EE442}"/>
              </a:ext>
            </a:extLst>
          </p:cNvPr>
          <p:cNvPicPr>
            <a:picLocks noChangeAspect="1"/>
          </p:cNvPicPr>
          <p:nvPr/>
        </p:nvPicPr>
        <p:blipFill rotWithShape="1">
          <a:blip r:embed="rId3">
            <a:extLst>
              <a:ext uri="{28A0092B-C50C-407E-A947-70E740481C1C}">
                <a14:useLocalDpi xmlns:a14="http://schemas.microsoft.com/office/drawing/2010/main" val="0"/>
              </a:ext>
            </a:extLst>
          </a:blip>
          <a:srcRect t="1" b="-2247"/>
          <a:stretch/>
        </p:blipFill>
        <p:spPr>
          <a:xfrm>
            <a:off x="588587" y="3463566"/>
            <a:ext cx="9144000" cy="3440060"/>
          </a:xfrm>
          <a:prstGeom prst="rect">
            <a:avLst/>
          </a:prstGeom>
        </p:spPr>
      </p:pic>
      <p:sp>
        <p:nvSpPr>
          <p:cNvPr id="2" name="TextBox 1">
            <a:extLst>
              <a:ext uri="{FF2B5EF4-FFF2-40B4-BE49-F238E27FC236}">
                <a16:creationId xmlns:a16="http://schemas.microsoft.com/office/drawing/2014/main" id="{3CFFF0FE-C5BF-C242-953B-E6CFF58ACE39}"/>
              </a:ext>
            </a:extLst>
          </p:cNvPr>
          <p:cNvSpPr txBox="1"/>
          <p:nvPr/>
        </p:nvSpPr>
        <p:spPr>
          <a:xfrm>
            <a:off x="1838325" y="2805694"/>
            <a:ext cx="10353675" cy="584775"/>
          </a:xfrm>
          <a:prstGeom prst="rect">
            <a:avLst/>
          </a:prstGeom>
          <a:noFill/>
        </p:spPr>
        <p:txBody>
          <a:bodyPr wrap="square" rtlCol="0">
            <a:spAutoFit/>
          </a:bodyPr>
          <a:lstStyle/>
          <a:p>
            <a:r>
              <a:rPr lang="en-US" sz="3200" dirty="0">
                <a:latin typeface="Times" pitchFamily="2" charset="0"/>
              </a:rPr>
              <a:t>Map all locations to a saliency value from 0 to 1</a:t>
            </a:r>
          </a:p>
        </p:txBody>
      </p:sp>
      <p:pic>
        <p:nvPicPr>
          <p:cNvPr id="4" name="Picture 3" descr="A picture containing text&#10;&#10;Description automatically generated">
            <a:extLst>
              <a:ext uri="{FF2B5EF4-FFF2-40B4-BE49-F238E27FC236}">
                <a16:creationId xmlns:a16="http://schemas.microsoft.com/office/drawing/2014/main" id="{001B1860-AAA5-8044-B000-B365E1D17343}"/>
              </a:ext>
            </a:extLst>
          </p:cNvPr>
          <p:cNvPicPr>
            <a:picLocks noChangeAspect="1"/>
          </p:cNvPicPr>
          <p:nvPr/>
        </p:nvPicPr>
        <p:blipFill rotWithShape="1">
          <a:blip r:embed="rId4"/>
          <a:srcRect t="-43" r="35733" b="50270"/>
          <a:stretch/>
        </p:blipFill>
        <p:spPr>
          <a:xfrm>
            <a:off x="3244217" y="1257300"/>
            <a:ext cx="4070984" cy="1366243"/>
          </a:xfrm>
          <a:prstGeom prst="rect">
            <a:avLst/>
          </a:prstGeom>
        </p:spPr>
      </p:pic>
      <p:sp>
        <p:nvSpPr>
          <p:cNvPr id="5" name="TextBox 4">
            <a:extLst>
              <a:ext uri="{FF2B5EF4-FFF2-40B4-BE49-F238E27FC236}">
                <a16:creationId xmlns:a16="http://schemas.microsoft.com/office/drawing/2014/main" id="{6942AEFD-1D71-0347-AD5E-D8574A531930}"/>
              </a:ext>
            </a:extLst>
          </p:cNvPr>
          <p:cNvSpPr txBox="1"/>
          <p:nvPr/>
        </p:nvSpPr>
        <p:spPr>
          <a:xfrm>
            <a:off x="7571873" y="800100"/>
            <a:ext cx="3781927" cy="1723549"/>
          </a:xfrm>
          <a:prstGeom prst="rect">
            <a:avLst/>
          </a:prstGeom>
          <a:noFill/>
        </p:spPr>
        <p:txBody>
          <a:bodyPr wrap="square" rtlCol="0">
            <a:spAutoFit/>
          </a:bodyPr>
          <a:lstStyle/>
          <a:p>
            <a:r>
              <a:rPr lang="en-US" sz="3200" dirty="0"/>
              <a:t>Saliency</a:t>
            </a:r>
            <a:r>
              <a:rPr lang="en-US" dirty="0"/>
              <a:t>:</a:t>
            </a:r>
          </a:p>
          <a:p>
            <a:r>
              <a:rPr lang="en-US" sz="2800" dirty="0"/>
              <a:t>Measures the level of attentiveness</a:t>
            </a:r>
          </a:p>
          <a:p>
            <a:endParaRPr lang="en-US" dirty="0"/>
          </a:p>
        </p:txBody>
      </p:sp>
    </p:spTree>
    <p:extLst>
      <p:ext uri="{BB962C8B-B14F-4D97-AF65-F5344CB8AC3E}">
        <p14:creationId xmlns:p14="http://schemas.microsoft.com/office/powerpoint/2010/main" val="27836449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p:nvPr/>
        </p:nvPicPr>
        <p:blipFill>
          <a:blip r:embed="rId3">
            <a:extLst>
              <a:ext uri="{28A0092B-C50C-407E-A947-70E740481C1C}">
                <a14:useLocalDpi xmlns:a14="http://schemas.microsoft.com/office/drawing/2010/main" val="0"/>
              </a:ext>
            </a:extLst>
          </a:blip>
          <a:srcRect/>
          <a:stretch>
            <a:fillRect/>
          </a:stretch>
        </p:blipFill>
        <p:spPr bwMode="auto">
          <a:xfrm>
            <a:off x="2776724" y="2318208"/>
            <a:ext cx="6638553" cy="3960317"/>
          </a:xfrm>
          <a:prstGeom prst="rect">
            <a:avLst/>
          </a:prstGeom>
          <a:noFill/>
          <a:ln>
            <a:noFill/>
          </a:ln>
        </p:spPr>
      </p:pic>
      <p:sp>
        <p:nvSpPr>
          <p:cNvPr id="5" name="Shape 203"/>
          <p:cNvSpPr/>
          <p:nvPr/>
        </p:nvSpPr>
        <p:spPr>
          <a:xfrm>
            <a:off x="2222569" y="613641"/>
            <a:ext cx="7325923" cy="1089337"/>
          </a:xfrm>
          <a:prstGeom prst="rect">
            <a:avLst/>
          </a:prstGeom>
          <a:ln w="12700">
            <a:miter lim="400000"/>
          </a:ln>
          <a:extLst>
            <a:ext uri="{C572A759-6A51-4108-AA02-DFA0A04FC94B}">
              <ma14:wrappingTextBoxFlag xmlns="" xmlns:ma14="http://schemas.microsoft.com/office/mac/drawingml/2011/main" val="1"/>
            </a:ext>
          </a:extLst>
        </p:spPr>
        <p:txBody>
          <a:bodyPr wrap="square" lIns="35719" tIns="35719" rIns="35719" bIns="35719" anchor="ctr">
            <a:spAutoFit/>
          </a:bodyPr>
          <a:lstStyle>
            <a:lvl1pPr>
              <a:defRPr sz="4700"/>
            </a:lvl1pPr>
          </a:lstStyle>
          <a:p>
            <a:r>
              <a:rPr lang="en-US" sz="3305" dirty="0"/>
              <a:t>Gaussian hidden markov model (</a:t>
            </a:r>
            <a:r>
              <a:rPr lang="en-US" sz="3305" dirty="0" err="1"/>
              <a:t>gHMM</a:t>
            </a:r>
            <a:r>
              <a:rPr lang="en-US" sz="3305" dirty="0"/>
              <a:t>)</a:t>
            </a:r>
            <a:endParaRPr sz="3305" dirty="0"/>
          </a:p>
        </p:txBody>
      </p:sp>
      <p:sp>
        <p:nvSpPr>
          <p:cNvPr id="6" name="Oval 5">
            <a:extLst>
              <a:ext uri="{FF2B5EF4-FFF2-40B4-BE49-F238E27FC236}">
                <a16:creationId xmlns:a16="http://schemas.microsoft.com/office/drawing/2014/main" id="{F3561DFC-F5DA-6247-976B-6C93EAD05755}"/>
              </a:ext>
            </a:extLst>
          </p:cNvPr>
          <p:cNvSpPr/>
          <p:nvPr/>
        </p:nvSpPr>
        <p:spPr>
          <a:xfrm>
            <a:off x="3240471" y="2243960"/>
            <a:ext cx="4266767" cy="1905910"/>
          </a:xfrm>
          <a:custGeom>
            <a:avLst/>
            <a:gdLst>
              <a:gd name="connsiteX0" fmla="*/ 0 w 4266767"/>
              <a:gd name="connsiteY0" fmla="*/ 952955 h 1905910"/>
              <a:gd name="connsiteX1" fmla="*/ 2133384 w 4266767"/>
              <a:gd name="connsiteY1" fmla="*/ 0 h 1905910"/>
              <a:gd name="connsiteX2" fmla="*/ 4266768 w 4266767"/>
              <a:gd name="connsiteY2" fmla="*/ 952955 h 1905910"/>
              <a:gd name="connsiteX3" fmla="*/ 2133384 w 4266767"/>
              <a:gd name="connsiteY3" fmla="*/ 1905910 h 1905910"/>
              <a:gd name="connsiteX4" fmla="*/ 0 w 4266767"/>
              <a:gd name="connsiteY4" fmla="*/ 952955 h 1905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66767" h="1905910" fill="none" extrusionOk="0">
                <a:moveTo>
                  <a:pt x="0" y="952955"/>
                </a:moveTo>
                <a:cubicBezTo>
                  <a:pt x="215517" y="452219"/>
                  <a:pt x="1033237" y="-160705"/>
                  <a:pt x="2133384" y="0"/>
                </a:cubicBezTo>
                <a:cubicBezTo>
                  <a:pt x="3198753" y="-17284"/>
                  <a:pt x="4202155" y="487484"/>
                  <a:pt x="4266768" y="952955"/>
                </a:cubicBezTo>
                <a:cubicBezTo>
                  <a:pt x="4248934" y="1309184"/>
                  <a:pt x="3175138" y="2095580"/>
                  <a:pt x="2133384" y="1905910"/>
                </a:cubicBezTo>
                <a:cubicBezTo>
                  <a:pt x="984186" y="1922166"/>
                  <a:pt x="30349" y="1486555"/>
                  <a:pt x="0" y="952955"/>
                </a:cubicBezTo>
                <a:close/>
              </a:path>
              <a:path w="4266767" h="1905910" stroke="0" extrusionOk="0">
                <a:moveTo>
                  <a:pt x="0" y="952955"/>
                </a:moveTo>
                <a:cubicBezTo>
                  <a:pt x="-108810" y="359535"/>
                  <a:pt x="713464" y="90708"/>
                  <a:pt x="2133384" y="0"/>
                </a:cubicBezTo>
                <a:cubicBezTo>
                  <a:pt x="3342152" y="6428"/>
                  <a:pt x="4143255" y="430579"/>
                  <a:pt x="4266768" y="952955"/>
                </a:cubicBezTo>
                <a:cubicBezTo>
                  <a:pt x="4118427" y="1624121"/>
                  <a:pt x="3302648" y="1955497"/>
                  <a:pt x="2133384" y="1905910"/>
                </a:cubicBezTo>
                <a:cubicBezTo>
                  <a:pt x="890159" y="1870352"/>
                  <a:pt x="92390" y="1523403"/>
                  <a:pt x="0" y="952955"/>
                </a:cubicBezTo>
                <a:close/>
              </a:path>
            </a:pathLst>
          </a:custGeom>
          <a:solidFill>
            <a:schemeClr val="lt1">
              <a:alpha val="0"/>
            </a:schemeClr>
          </a:solidFill>
          <a:ln w="63500">
            <a:solidFill>
              <a:schemeClr val="accent1">
                <a:lumMod val="60000"/>
                <a:lumOff val="40000"/>
              </a:schemeClr>
            </a:solidFill>
            <a:extLst>
              <a:ext uri="{C807C97D-BFC1-408E-A445-0C87EB9F89A2}">
                <ask:lineSketchStyleProps xmlns:ask="http://schemas.microsoft.com/office/drawing/2018/sketchyshapes" sd="1219033472">
                  <a:prstGeom prst="ellipse">
                    <a:avLst/>
                  </a:prstGeom>
                  <ask:type>
                    <ask:lineSketchFreehand/>
                  </ask:type>
                </ask:lineSketchStyleProps>
              </a:ext>
            </a:extLst>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66"/>
          </a:p>
        </p:txBody>
      </p:sp>
      <p:sp>
        <p:nvSpPr>
          <p:cNvPr id="7" name="Oval 6">
            <a:extLst>
              <a:ext uri="{FF2B5EF4-FFF2-40B4-BE49-F238E27FC236}">
                <a16:creationId xmlns:a16="http://schemas.microsoft.com/office/drawing/2014/main" id="{61C85F5E-5CC4-024F-8709-9C0B9C99CD80}"/>
              </a:ext>
            </a:extLst>
          </p:cNvPr>
          <p:cNvSpPr/>
          <p:nvPr/>
        </p:nvSpPr>
        <p:spPr>
          <a:xfrm>
            <a:off x="3610648" y="4402028"/>
            <a:ext cx="3251682" cy="1234792"/>
          </a:xfrm>
          <a:custGeom>
            <a:avLst/>
            <a:gdLst>
              <a:gd name="connsiteX0" fmla="*/ 0 w 3251682"/>
              <a:gd name="connsiteY0" fmla="*/ 617396 h 1234792"/>
              <a:gd name="connsiteX1" fmla="*/ 1625841 w 3251682"/>
              <a:gd name="connsiteY1" fmla="*/ 0 h 1234792"/>
              <a:gd name="connsiteX2" fmla="*/ 3251682 w 3251682"/>
              <a:gd name="connsiteY2" fmla="*/ 617396 h 1234792"/>
              <a:gd name="connsiteX3" fmla="*/ 1625841 w 3251682"/>
              <a:gd name="connsiteY3" fmla="*/ 1234792 h 1234792"/>
              <a:gd name="connsiteX4" fmla="*/ 0 w 3251682"/>
              <a:gd name="connsiteY4" fmla="*/ 617396 h 1234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682" h="1234792" fill="none" extrusionOk="0">
                <a:moveTo>
                  <a:pt x="0" y="617396"/>
                </a:moveTo>
                <a:cubicBezTo>
                  <a:pt x="51813" y="282565"/>
                  <a:pt x="781455" y="-110187"/>
                  <a:pt x="1625841" y="0"/>
                </a:cubicBezTo>
                <a:cubicBezTo>
                  <a:pt x="2491011" y="-5016"/>
                  <a:pt x="3237188" y="290064"/>
                  <a:pt x="3251682" y="617396"/>
                </a:cubicBezTo>
                <a:cubicBezTo>
                  <a:pt x="3234690" y="796331"/>
                  <a:pt x="2430160" y="1364880"/>
                  <a:pt x="1625841" y="1234792"/>
                </a:cubicBezTo>
                <a:cubicBezTo>
                  <a:pt x="762239" y="1254008"/>
                  <a:pt x="45247" y="969253"/>
                  <a:pt x="0" y="617396"/>
                </a:cubicBezTo>
                <a:close/>
              </a:path>
              <a:path w="3251682" h="1234792" stroke="0" extrusionOk="0">
                <a:moveTo>
                  <a:pt x="0" y="617396"/>
                </a:moveTo>
                <a:cubicBezTo>
                  <a:pt x="-90403" y="220656"/>
                  <a:pt x="608898" y="44669"/>
                  <a:pt x="1625841" y="0"/>
                </a:cubicBezTo>
                <a:cubicBezTo>
                  <a:pt x="2585086" y="12909"/>
                  <a:pt x="3214323" y="277606"/>
                  <a:pt x="3251682" y="617396"/>
                </a:cubicBezTo>
                <a:cubicBezTo>
                  <a:pt x="3116535" y="1090352"/>
                  <a:pt x="2505675" y="1334800"/>
                  <a:pt x="1625841" y="1234792"/>
                </a:cubicBezTo>
                <a:cubicBezTo>
                  <a:pt x="693115" y="1215753"/>
                  <a:pt x="9036" y="962691"/>
                  <a:pt x="0" y="617396"/>
                </a:cubicBezTo>
                <a:close/>
              </a:path>
            </a:pathLst>
          </a:custGeom>
          <a:solidFill>
            <a:schemeClr val="lt1">
              <a:alpha val="0"/>
            </a:schemeClr>
          </a:solidFill>
          <a:ln w="63500">
            <a:solidFill>
              <a:schemeClr val="accent1">
                <a:lumMod val="60000"/>
                <a:lumOff val="40000"/>
              </a:schemeClr>
            </a:solidFill>
            <a:extLst>
              <a:ext uri="{C807C97D-BFC1-408E-A445-0C87EB9F89A2}">
                <ask:lineSketchStyleProps xmlns:ask="http://schemas.microsoft.com/office/drawing/2018/sketchyshapes" sd="1219033472">
                  <a:prstGeom prst="ellipse">
                    <a:avLst/>
                  </a:prstGeom>
                  <ask:type>
                    <ask:lineSketchFreehand/>
                  </ask:type>
                </ask:lineSketchStyleProps>
              </a:ext>
            </a:extLst>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66"/>
          </a:p>
        </p:txBody>
      </p:sp>
      <p:sp>
        <p:nvSpPr>
          <p:cNvPr id="10" name="TextBox 9">
            <a:extLst>
              <a:ext uri="{FF2B5EF4-FFF2-40B4-BE49-F238E27FC236}">
                <a16:creationId xmlns:a16="http://schemas.microsoft.com/office/drawing/2014/main" id="{5256915B-CEBB-1D4A-A10C-4D7BAC9265B7}"/>
              </a:ext>
            </a:extLst>
          </p:cNvPr>
          <p:cNvSpPr txBox="1"/>
          <p:nvPr/>
        </p:nvSpPr>
        <p:spPr>
          <a:xfrm>
            <a:off x="1524001" y="2633071"/>
            <a:ext cx="2070439" cy="395365"/>
          </a:xfrm>
          <a:prstGeom prst="rect">
            <a:avLst/>
          </a:prstGeom>
          <a:noFill/>
        </p:spPr>
        <p:txBody>
          <a:bodyPr wrap="none" rtlCol="0">
            <a:spAutoFit/>
          </a:bodyPr>
          <a:lstStyle/>
          <a:p>
            <a:r>
              <a:rPr lang="en-US" sz="1969" dirty="0">
                <a:solidFill>
                  <a:srgbClr val="C00000"/>
                </a:solidFill>
              </a:rPr>
              <a:t>Transition Matrix</a:t>
            </a:r>
          </a:p>
        </p:txBody>
      </p:sp>
      <p:sp>
        <p:nvSpPr>
          <p:cNvPr id="11" name="TextBox 10">
            <a:extLst>
              <a:ext uri="{FF2B5EF4-FFF2-40B4-BE49-F238E27FC236}">
                <a16:creationId xmlns:a16="http://schemas.microsoft.com/office/drawing/2014/main" id="{EFFE6176-B105-9349-A577-37019183C2F4}"/>
              </a:ext>
            </a:extLst>
          </p:cNvPr>
          <p:cNvSpPr txBox="1"/>
          <p:nvPr/>
        </p:nvSpPr>
        <p:spPr>
          <a:xfrm>
            <a:off x="1524000" y="4484731"/>
            <a:ext cx="2387961" cy="395365"/>
          </a:xfrm>
          <a:prstGeom prst="rect">
            <a:avLst/>
          </a:prstGeom>
          <a:noFill/>
        </p:spPr>
        <p:txBody>
          <a:bodyPr wrap="none" rtlCol="0">
            <a:spAutoFit/>
          </a:bodyPr>
          <a:lstStyle/>
          <a:p>
            <a:r>
              <a:rPr lang="en-US" sz="1969" dirty="0">
                <a:solidFill>
                  <a:srgbClr val="C00000"/>
                </a:solidFill>
              </a:rPr>
              <a:t>Observational Map</a:t>
            </a:r>
          </a:p>
        </p:txBody>
      </p:sp>
      <p:sp>
        <p:nvSpPr>
          <p:cNvPr id="12" name="Slide Number Placeholder 11">
            <a:extLst>
              <a:ext uri="{FF2B5EF4-FFF2-40B4-BE49-F238E27FC236}">
                <a16:creationId xmlns:a16="http://schemas.microsoft.com/office/drawing/2014/main" id="{DAEC8075-35ED-E041-A3EF-D36150B41B0D}"/>
              </a:ext>
            </a:extLst>
          </p:cNvPr>
          <p:cNvSpPr>
            <a:spLocks noGrp="1"/>
          </p:cNvSpPr>
          <p:nvPr>
            <p:ph type="sldNum" sz="quarter" idx="2"/>
          </p:nvPr>
        </p:nvSpPr>
        <p:spPr/>
        <p:txBody>
          <a:bodyPr/>
          <a:lstStyle/>
          <a:p>
            <a:fld id="{86CB4B4D-7CA3-9044-876B-883B54F8677D}" type="slidenum">
              <a:rPr lang="en-US" smtClean="0"/>
              <a:t>13</a:t>
            </a:fld>
            <a:endParaRPr lang="en-US"/>
          </a:p>
        </p:txBody>
      </p:sp>
    </p:spTree>
    <p:extLst>
      <p:ext uri="{BB962C8B-B14F-4D97-AF65-F5344CB8AC3E}">
        <p14:creationId xmlns:p14="http://schemas.microsoft.com/office/powerpoint/2010/main" val="368894624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10" grpId="0"/>
      <p:bldP spid="11"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203"/>
          <p:cNvSpPr/>
          <p:nvPr/>
        </p:nvSpPr>
        <p:spPr>
          <a:xfrm>
            <a:off x="4760970" y="818223"/>
            <a:ext cx="6138027" cy="580736"/>
          </a:xfrm>
          <a:prstGeom prst="rect">
            <a:avLst/>
          </a:prstGeom>
          <a:ln w="12700">
            <a:miter lim="400000"/>
          </a:ln>
          <a:extLst>
            <a:ext uri="{C572A759-6A51-4108-AA02-DFA0A04FC94B}">
              <ma14:wrappingTextBoxFlag xmlns="" xmlns:ma14="http://schemas.microsoft.com/office/mac/drawingml/2011/main" val="1"/>
            </a:ext>
          </a:extLst>
        </p:spPr>
        <p:txBody>
          <a:bodyPr lIns="35719" tIns="35719" rIns="35719" bIns="35719" anchor="ctr">
            <a:spAutoFit/>
          </a:bodyPr>
          <a:lstStyle>
            <a:lvl1pPr>
              <a:defRPr sz="4700"/>
            </a:lvl1pPr>
          </a:lstStyle>
          <a:p>
            <a:r>
              <a:rPr lang="en-US" sz="3305" dirty="0"/>
              <a:t>Fitted Model</a:t>
            </a:r>
            <a:endParaRPr sz="3305" dirty="0"/>
          </a:p>
        </p:txBody>
      </p:sp>
      <p:grpSp>
        <p:nvGrpSpPr>
          <p:cNvPr id="2" name="Group 1"/>
          <p:cNvGrpSpPr/>
          <p:nvPr/>
        </p:nvGrpSpPr>
        <p:grpSpPr>
          <a:xfrm>
            <a:off x="1914355" y="2368498"/>
            <a:ext cx="8277821" cy="3234028"/>
            <a:chOff x="869541" y="3368531"/>
            <a:chExt cx="9807388" cy="3228973"/>
          </a:xfrm>
        </p:grpSpPr>
        <p:sp>
          <p:nvSpPr>
            <p:cNvPr id="7" name="TextBox 6"/>
            <p:cNvSpPr txBox="1"/>
            <p:nvPr/>
          </p:nvSpPr>
          <p:spPr>
            <a:xfrm>
              <a:off x="2171615" y="6289312"/>
              <a:ext cx="1096220" cy="308191"/>
            </a:xfrm>
            <a:prstGeom prst="rect">
              <a:avLst/>
            </a:prstGeom>
            <a:noFill/>
          </p:spPr>
          <p:txBody>
            <a:bodyPr wrap="none" rtlCol="0">
              <a:spAutoFit/>
            </a:bodyPr>
            <a:lstStyle/>
            <a:p>
              <a:r>
                <a:rPr lang="en-US" sz="1406" b="1" dirty="0">
                  <a:latin typeface="Times New Roman" charset="0"/>
                  <a:ea typeface="Times New Roman" charset="0"/>
                  <a:cs typeface="Times New Roman" charset="0"/>
                </a:rPr>
                <a:t>Matching</a:t>
              </a:r>
            </a:p>
          </p:txBody>
        </p:sp>
        <p:sp>
          <p:nvSpPr>
            <p:cNvPr id="8" name="TextBox 7"/>
            <p:cNvSpPr txBox="1"/>
            <p:nvPr/>
          </p:nvSpPr>
          <p:spPr>
            <a:xfrm>
              <a:off x="5400779" y="6289312"/>
              <a:ext cx="847425" cy="308192"/>
            </a:xfrm>
            <a:prstGeom prst="rect">
              <a:avLst/>
            </a:prstGeom>
            <a:noFill/>
          </p:spPr>
          <p:txBody>
            <a:bodyPr wrap="none" rtlCol="0">
              <a:spAutoFit/>
            </a:bodyPr>
            <a:lstStyle/>
            <a:p>
              <a:r>
                <a:rPr lang="en-US" sz="1406" b="1" dirty="0">
                  <a:latin typeface="Times New Roman" charset="0"/>
                  <a:ea typeface="Times New Roman" charset="0"/>
                  <a:cs typeface="Times New Roman" charset="0"/>
                </a:rPr>
                <a:t>Hiding</a:t>
              </a:r>
            </a:p>
          </p:txBody>
        </p:sp>
        <p:sp>
          <p:nvSpPr>
            <p:cNvPr id="9" name="TextBox 8"/>
            <p:cNvSpPr txBox="1"/>
            <p:nvPr/>
          </p:nvSpPr>
          <p:spPr>
            <a:xfrm>
              <a:off x="8829802" y="6287542"/>
              <a:ext cx="932889" cy="308192"/>
            </a:xfrm>
            <a:prstGeom prst="rect">
              <a:avLst/>
            </a:prstGeom>
            <a:noFill/>
          </p:spPr>
          <p:txBody>
            <a:bodyPr wrap="none" rtlCol="0">
              <a:spAutoFit/>
            </a:bodyPr>
            <a:lstStyle/>
            <a:p>
              <a:r>
                <a:rPr lang="en-US" sz="1406" b="1" dirty="0">
                  <a:latin typeface="Times New Roman" charset="0"/>
                  <a:ea typeface="Times New Roman" charset="0"/>
                  <a:cs typeface="Times New Roman" charset="0"/>
                </a:rPr>
                <a:t>Seeking</a:t>
              </a:r>
            </a:p>
          </p:txBody>
        </p:sp>
        <p:pic>
          <p:nvPicPr>
            <p:cNvPr id="10" name="Picture 9"/>
            <p:cNvPicPr>
              <a:picLocks noChangeAspect="1"/>
            </p:cNvPicPr>
            <p:nvPr/>
          </p:nvPicPr>
          <p:blipFill>
            <a:blip r:embed="rId3"/>
            <a:stretch>
              <a:fillRect/>
            </a:stretch>
          </p:blipFill>
          <p:spPr>
            <a:xfrm>
              <a:off x="869541" y="3368531"/>
              <a:ext cx="9807388" cy="2919011"/>
            </a:xfrm>
            <a:prstGeom prst="rect">
              <a:avLst/>
            </a:prstGeom>
          </p:spPr>
        </p:pic>
        <mc:AlternateContent xmlns:mc="http://schemas.openxmlformats.org/markup-compatibility/2006" xmlns:a14="http://schemas.microsoft.com/office/drawing/2010/main">
          <mc:Choice Requires="a14">
            <p:sp>
              <p:nvSpPr>
                <p:cNvPr id="11" name="TextBox 10"/>
                <p:cNvSpPr txBox="1"/>
                <p:nvPr/>
              </p:nvSpPr>
              <p:spPr>
                <a:xfrm>
                  <a:off x="4869755" y="5146639"/>
                  <a:ext cx="953133" cy="17285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125" i="1">
                            <a:latin typeface="Cambria Math" charset="0"/>
                            <a:ea typeface="Cambria Math" charset="0"/>
                            <a:cs typeface="Cambria Math" charset="0"/>
                          </a:rPr>
                          <m:t>𝜎</m:t>
                        </m:r>
                        <m:r>
                          <a:rPr lang="en-US" sz="1125" i="1">
                            <a:latin typeface="Cambria Math" charset="0"/>
                            <a:ea typeface="Cambria Math" charset="0"/>
                            <a:cs typeface="Cambria Math" charset="0"/>
                          </a:rPr>
                          <m:t>=0.07</m:t>
                        </m:r>
                      </m:oMath>
                    </m:oMathPara>
                  </a14:m>
                  <a:endParaRPr lang="en-US" sz="1125" dirty="0"/>
                </a:p>
              </p:txBody>
            </p:sp>
          </mc:Choice>
          <mc:Fallback xmlns="">
            <p:sp>
              <p:nvSpPr>
                <p:cNvPr id="11" name="TextBox 10"/>
                <p:cNvSpPr txBox="1">
                  <a:spLocks noRot="1" noChangeAspect="1" noMove="1" noResize="1" noEditPoints="1" noAdjustHandles="1" noChangeArrowheads="1" noChangeShapeType="1" noTextEdit="1"/>
                </p:cNvSpPr>
                <p:nvPr/>
              </p:nvSpPr>
              <p:spPr>
                <a:xfrm>
                  <a:off x="4869755" y="5146639"/>
                  <a:ext cx="953133" cy="172853"/>
                </a:xfrm>
                <a:prstGeom prst="rect">
                  <a:avLst/>
                </a:prstGeom>
                <a:blipFill>
                  <a:blip r:embed="rId4"/>
                  <a:stretch>
                    <a:fillRect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2" name="TextBox 11"/>
                <p:cNvSpPr txBox="1"/>
                <p:nvPr/>
              </p:nvSpPr>
              <p:spPr>
                <a:xfrm>
                  <a:off x="6260551" y="5115861"/>
                  <a:ext cx="905437" cy="17285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125" i="1">
                            <a:latin typeface="Cambria Math" charset="0"/>
                            <a:ea typeface="Cambria Math" charset="0"/>
                            <a:cs typeface="Cambria Math" charset="0"/>
                          </a:rPr>
                          <m:t>𝜎</m:t>
                        </m:r>
                        <m:r>
                          <a:rPr lang="en-US" sz="1125" i="1">
                            <a:latin typeface="Cambria Math" charset="0"/>
                            <a:ea typeface="Cambria Math" charset="0"/>
                            <a:cs typeface="Cambria Math" charset="0"/>
                          </a:rPr>
                          <m:t>=0.03</m:t>
                        </m:r>
                      </m:oMath>
                    </m:oMathPara>
                  </a14:m>
                  <a:endParaRPr lang="en-US" sz="1125" dirty="0"/>
                </a:p>
              </p:txBody>
            </p:sp>
          </mc:Choice>
          <mc:Fallback xmlns="">
            <p:sp>
              <p:nvSpPr>
                <p:cNvPr id="12" name="TextBox 11"/>
                <p:cNvSpPr txBox="1">
                  <a:spLocks noRot="1" noChangeAspect="1" noMove="1" noResize="1" noEditPoints="1" noAdjustHandles="1" noChangeArrowheads="1" noChangeShapeType="1" noTextEdit="1"/>
                </p:cNvSpPr>
                <p:nvPr/>
              </p:nvSpPr>
              <p:spPr>
                <a:xfrm>
                  <a:off x="6260551" y="5115861"/>
                  <a:ext cx="905437" cy="172853"/>
                </a:xfrm>
                <a:prstGeom prst="rect">
                  <a:avLst/>
                </a:prstGeom>
                <a:blipFill>
                  <a:blip r:embed="rId5"/>
                  <a:stretch>
                    <a:fillRect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3" name="TextBox 12"/>
                <p:cNvSpPr txBox="1"/>
                <p:nvPr/>
              </p:nvSpPr>
              <p:spPr>
                <a:xfrm>
                  <a:off x="8159802" y="5087237"/>
                  <a:ext cx="953133" cy="17285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125" i="1">
                            <a:latin typeface="Cambria Math" charset="0"/>
                            <a:ea typeface="Cambria Math" charset="0"/>
                            <a:cs typeface="Cambria Math" charset="0"/>
                          </a:rPr>
                          <m:t>𝜎</m:t>
                        </m:r>
                        <m:r>
                          <a:rPr lang="en-US" sz="1125" i="1">
                            <a:latin typeface="Cambria Math" charset="0"/>
                            <a:ea typeface="Cambria Math" charset="0"/>
                            <a:cs typeface="Cambria Math" charset="0"/>
                          </a:rPr>
                          <m:t>=0.07</m:t>
                        </m:r>
                      </m:oMath>
                    </m:oMathPara>
                  </a14:m>
                  <a:endParaRPr lang="en-US" sz="1125" dirty="0"/>
                </a:p>
              </p:txBody>
            </p:sp>
          </mc:Choice>
          <mc:Fallback xmlns="">
            <p:sp>
              <p:nvSpPr>
                <p:cNvPr id="13" name="TextBox 12"/>
                <p:cNvSpPr txBox="1">
                  <a:spLocks noRot="1" noChangeAspect="1" noMove="1" noResize="1" noEditPoints="1" noAdjustHandles="1" noChangeArrowheads="1" noChangeShapeType="1" noTextEdit="1"/>
                </p:cNvSpPr>
                <p:nvPr/>
              </p:nvSpPr>
              <p:spPr>
                <a:xfrm>
                  <a:off x="8159802" y="5087237"/>
                  <a:ext cx="953133" cy="172853"/>
                </a:xfrm>
                <a:prstGeom prst="rect">
                  <a:avLst/>
                </a:prstGeom>
                <a:blipFill>
                  <a:blip r:embed="rId6"/>
                  <a:stretch>
                    <a:fillRect b="-14286"/>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4" name="TextBox 13"/>
                <p:cNvSpPr txBox="1"/>
                <p:nvPr/>
              </p:nvSpPr>
              <p:spPr>
                <a:xfrm>
                  <a:off x="9550598" y="5056459"/>
                  <a:ext cx="905437" cy="17285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125" i="1">
                            <a:latin typeface="Cambria Math" charset="0"/>
                            <a:ea typeface="Cambria Math" charset="0"/>
                            <a:cs typeface="Cambria Math" charset="0"/>
                          </a:rPr>
                          <m:t>𝜎</m:t>
                        </m:r>
                        <m:r>
                          <a:rPr lang="en-US" sz="1125" i="1">
                            <a:latin typeface="Cambria Math" charset="0"/>
                            <a:ea typeface="Cambria Math" charset="0"/>
                            <a:cs typeface="Cambria Math" charset="0"/>
                          </a:rPr>
                          <m:t>=0.03</m:t>
                        </m:r>
                      </m:oMath>
                    </m:oMathPara>
                  </a14:m>
                  <a:endParaRPr lang="en-US" sz="1125" dirty="0"/>
                </a:p>
              </p:txBody>
            </p:sp>
          </mc:Choice>
          <mc:Fallback xmlns="">
            <p:sp>
              <p:nvSpPr>
                <p:cNvPr id="14" name="TextBox 13"/>
                <p:cNvSpPr txBox="1">
                  <a:spLocks noRot="1" noChangeAspect="1" noMove="1" noResize="1" noEditPoints="1" noAdjustHandles="1" noChangeArrowheads="1" noChangeShapeType="1" noTextEdit="1"/>
                </p:cNvSpPr>
                <p:nvPr/>
              </p:nvSpPr>
              <p:spPr>
                <a:xfrm>
                  <a:off x="9550598" y="5056459"/>
                  <a:ext cx="905437" cy="172853"/>
                </a:xfrm>
                <a:prstGeom prst="rect">
                  <a:avLst/>
                </a:prstGeom>
                <a:blipFill>
                  <a:blip r:embed="rId7"/>
                  <a:stretch>
                    <a:fillRect b="-13333"/>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5" name="TextBox 14"/>
                <p:cNvSpPr txBox="1"/>
                <p:nvPr/>
              </p:nvSpPr>
              <p:spPr>
                <a:xfrm>
                  <a:off x="1462611" y="5146639"/>
                  <a:ext cx="953133" cy="17285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125" i="1">
                            <a:latin typeface="Cambria Math" charset="0"/>
                            <a:ea typeface="Cambria Math" charset="0"/>
                            <a:cs typeface="Cambria Math" charset="0"/>
                          </a:rPr>
                          <m:t>𝜎</m:t>
                        </m:r>
                        <m:r>
                          <a:rPr lang="en-US" sz="1125" i="1">
                            <a:latin typeface="Cambria Math" charset="0"/>
                            <a:ea typeface="Cambria Math" charset="0"/>
                            <a:cs typeface="Cambria Math" charset="0"/>
                          </a:rPr>
                          <m:t>=0.07</m:t>
                        </m:r>
                      </m:oMath>
                    </m:oMathPara>
                  </a14:m>
                  <a:endParaRPr lang="en-US" sz="1125" dirty="0"/>
                </a:p>
              </p:txBody>
            </p:sp>
          </mc:Choice>
          <mc:Fallback xmlns="">
            <p:sp>
              <p:nvSpPr>
                <p:cNvPr id="15" name="TextBox 14"/>
                <p:cNvSpPr txBox="1">
                  <a:spLocks noRot="1" noChangeAspect="1" noMove="1" noResize="1" noEditPoints="1" noAdjustHandles="1" noChangeArrowheads="1" noChangeShapeType="1" noTextEdit="1"/>
                </p:cNvSpPr>
                <p:nvPr/>
              </p:nvSpPr>
              <p:spPr>
                <a:xfrm>
                  <a:off x="1462611" y="5146639"/>
                  <a:ext cx="953133" cy="172853"/>
                </a:xfrm>
                <a:prstGeom prst="rect">
                  <a:avLst/>
                </a:prstGeom>
                <a:blipFill>
                  <a:blip r:embed="rId8"/>
                  <a:stretch>
                    <a:fillRect b="-6667"/>
                  </a:stretch>
                </a:blipFill>
              </p:spPr>
              <p:txBody>
                <a:bodyPr/>
                <a:lstStyle/>
                <a:p>
                  <a:r>
                    <a:rPr lang="en-US">
                      <a:noFill/>
                    </a:rPr>
                    <a:t> </a:t>
                  </a:r>
                </a:p>
              </p:txBody>
            </p:sp>
          </mc:Fallback>
        </mc:AlternateContent>
        <mc:AlternateContent xmlns:mc="http://schemas.openxmlformats.org/markup-compatibility/2006" xmlns:a14="http://schemas.microsoft.com/office/drawing/2010/main">
          <mc:Choice Requires="a14">
            <p:sp>
              <p:nvSpPr>
                <p:cNvPr id="16" name="TextBox 15"/>
                <p:cNvSpPr txBox="1"/>
                <p:nvPr/>
              </p:nvSpPr>
              <p:spPr>
                <a:xfrm>
                  <a:off x="2853406" y="5115861"/>
                  <a:ext cx="905437" cy="17285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en-US" sz="1125" i="1">
                            <a:latin typeface="Cambria Math" charset="0"/>
                            <a:ea typeface="Cambria Math" charset="0"/>
                            <a:cs typeface="Cambria Math" charset="0"/>
                          </a:rPr>
                          <m:t>𝜎</m:t>
                        </m:r>
                        <m:r>
                          <a:rPr lang="en-US" sz="1125" i="1">
                            <a:latin typeface="Cambria Math" charset="0"/>
                            <a:ea typeface="Cambria Math" charset="0"/>
                            <a:cs typeface="Cambria Math" charset="0"/>
                          </a:rPr>
                          <m:t>=0.02</m:t>
                        </m:r>
                      </m:oMath>
                    </m:oMathPara>
                  </a14:m>
                  <a:endParaRPr lang="en-US" sz="1125" dirty="0"/>
                </a:p>
              </p:txBody>
            </p:sp>
          </mc:Choice>
          <mc:Fallback xmlns="">
            <p:sp>
              <p:nvSpPr>
                <p:cNvPr id="16" name="TextBox 15"/>
                <p:cNvSpPr txBox="1">
                  <a:spLocks noRot="1" noChangeAspect="1" noMove="1" noResize="1" noEditPoints="1" noAdjustHandles="1" noChangeArrowheads="1" noChangeShapeType="1" noTextEdit="1"/>
                </p:cNvSpPr>
                <p:nvPr/>
              </p:nvSpPr>
              <p:spPr>
                <a:xfrm>
                  <a:off x="2853406" y="5115861"/>
                  <a:ext cx="905437" cy="172853"/>
                </a:xfrm>
                <a:prstGeom prst="rect">
                  <a:avLst/>
                </a:prstGeom>
                <a:blipFill>
                  <a:blip r:embed="rId9"/>
                  <a:stretch>
                    <a:fillRect b="-14286"/>
                  </a:stretch>
                </a:blipFill>
              </p:spPr>
              <p:txBody>
                <a:bodyPr/>
                <a:lstStyle/>
                <a:p>
                  <a:r>
                    <a:rPr lang="en-US">
                      <a:noFill/>
                    </a:rPr>
                    <a:t> </a:t>
                  </a:r>
                </a:p>
              </p:txBody>
            </p:sp>
          </mc:Fallback>
        </mc:AlternateContent>
        <p:sp>
          <p:nvSpPr>
            <p:cNvPr id="17" name="TextBox 16"/>
            <p:cNvSpPr txBox="1"/>
            <p:nvPr/>
          </p:nvSpPr>
          <p:spPr>
            <a:xfrm>
              <a:off x="3270045" y="5362082"/>
              <a:ext cx="809441" cy="265042"/>
            </a:xfrm>
            <a:prstGeom prst="rect">
              <a:avLst/>
            </a:prstGeom>
            <a:noFill/>
          </p:spPr>
          <p:txBody>
            <a:bodyPr wrap="none" rtlCol="0">
              <a:spAutoFit/>
            </a:bodyPr>
            <a:lstStyle/>
            <a:p>
              <a:r>
                <a:rPr lang="en-US" sz="1125" i="1" dirty="0">
                  <a:latin typeface="Cambria Math" charset="0"/>
                  <a:ea typeface="Cambria Math" charset="0"/>
                  <a:cs typeface="Cambria Math" charset="0"/>
                </a:rPr>
                <a:t>saliency</a:t>
              </a:r>
            </a:p>
          </p:txBody>
        </p:sp>
        <p:sp>
          <p:nvSpPr>
            <p:cNvPr id="18" name="TextBox 17"/>
            <p:cNvSpPr txBox="1"/>
            <p:nvPr/>
          </p:nvSpPr>
          <p:spPr>
            <a:xfrm>
              <a:off x="6705083" y="5472687"/>
              <a:ext cx="809441" cy="265042"/>
            </a:xfrm>
            <a:prstGeom prst="rect">
              <a:avLst/>
            </a:prstGeom>
            <a:noFill/>
          </p:spPr>
          <p:txBody>
            <a:bodyPr wrap="none" rtlCol="0">
              <a:spAutoFit/>
            </a:bodyPr>
            <a:lstStyle/>
            <a:p>
              <a:r>
                <a:rPr lang="en-US" sz="1125" i="1" dirty="0">
                  <a:latin typeface="Cambria Math" charset="0"/>
                  <a:ea typeface="Cambria Math" charset="0"/>
                  <a:cs typeface="Cambria Math" charset="0"/>
                </a:rPr>
                <a:t>saliency</a:t>
              </a:r>
            </a:p>
          </p:txBody>
        </p:sp>
        <p:sp>
          <p:nvSpPr>
            <p:cNvPr id="19" name="TextBox 18"/>
            <p:cNvSpPr txBox="1"/>
            <p:nvPr/>
          </p:nvSpPr>
          <p:spPr>
            <a:xfrm>
              <a:off x="9856827" y="5392860"/>
              <a:ext cx="809441" cy="265042"/>
            </a:xfrm>
            <a:prstGeom prst="rect">
              <a:avLst/>
            </a:prstGeom>
            <a:noFill/>
          </p:spPr>
          <p:txBody>
            <a:bodyPr wrap="none" rtlCol="0">
              <a:spAutoFit/>
            </a:bodyPr>
            <a:lstStyle/>
            <a:p>
              <a:r>
                <a:rPr lang="en-US" sz="1125" i="1" dirty="0">
                  <a:latin typeface="Cambria Math" charset="0"/>
                  <a:ea typeface="Cambria Math" charset="0"/>
                  <a:cs typeface="Cambria Math" charset="0"/>
                </a:rPr>
                <a:t>saliency</a:t>
              </a:r>
            </a:p>
          </p:txBody>
        </p:sp>
      </p:grpSp>
      <p:sp>
        <p:nvSpPr>
          <p:cNvPr id="4" name="Rounded Rectangle 3"/>
          <p:cNvSpPr/>
          <p:nvPr/>
        </p:nvSpPr>
        <p:spPr>
          <a:xfrm>
            <a:off x="2817170" y="3211940"/>
            <a:ext cx="631365" cy="438915"/>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defTabSz="410771"/>
            <a:endParaRPr lang="en-US" sz="2109">
              <a:solidFill>
                <a:srgbClr val="FFFFFF"/>
              </a:solidFill>
              <a:effectLst>
                <a:outerShdw blurRad="25400" dist="12700" dir="5400000" rotWithShape="0">
                  <a:srgbClr val="000000">
                    <a:alpha val="50000"/>
                  </a:srgbClr>
                </a:outerShdw>
              </a:effectLst>
            </a:endParaRPr>
          </a:p>
        </p:txBody>
      </p:sp>
      <p:sp>
        <p:nvSpPr>
          <p:cNvPr id="20" name="Rounded Rectangle 19"/>
          <p:cNvSpPr/>
          <p:nvPr/>
        </p:nvSpPr>
        <p:spPr>
          <a:xfrm>
            <a:off x="5692934" y="3286066"/>
            <a:ext cx="631365" cy="438915"/>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defTabSz="410771"/>
            <a:endParaRPr lang="en-US" sz="2109">
              <a:solidFill>
                <a:srgbClr val="FFFFFF"/>
              </a:solidFill>
              <a:effectLst>
                <a:outerShdw blurRad="25400" dist="12700" dir="5400000" rotWithShape="0">
                  <a:srgbClr val="000000">
                    <a:alpha val="50000"/>
                  </a:srgbClr>
                </a:outerShdw>
              </a:effectLst>
            </a:endParaRPr>
          </a:p>
        </p:txBody>
      </p:sp>
      <p:sp>
        <p:nvSpPr>
          <p:cNvPr id="21" name="Rounded Rectangle 20"/>
          <p:cNvSpPr/>
          <p:nvPr/>
        </p:nvSpPr>
        <p:spPr>
          <a:xfrm>
            <a:off x="8469863" y="3211940"/>
            <a:ext cx="631365" cy="438915"/>
          </a:xfrm>
          <a:prstGeom prst="roundRect">
            <a:avLst/>
          </a:prstGeom>
          <a:noFill/>
          <a:ln w="57150" cap="flat">
            <a:solidFill>
              <a:srgbClr val="FF000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defTabSz="410771"/>
            <a:endParaRPr lang="en-US" sz="2109">
              <a:solidFill>
                <a:srgbClr val="FFFFFF"/>
              </a:solidFill>
              <a:effectLst>
                <a:outerShdw blurRad="25400" dist="12700" dir="5400000" rotWithShape="0">
                  <a:srgbClr val="000000">
                    <a:alpha val="50000"/>
                  </a:srgbClr>
                </a:outerShdw>
              </a:effectLst>
            </a:endParaRPr>
          </a:p>
        </p:txBody>
      </p:sp>
      <p:sp>
        <p:nvSpPr>
          <p:cNvPr id="3" name="TextBox 2">
            <a:extLst>
              <a:ext uri="{FF2B5EF4-FFF2-40B4-BE49-F238E27FC236}">
                <a16:creationId xmlns:a16="http://schemas.microsoft.com/office/drawing/2014/main" id="{44C6D81D-C529-824E-9EA0-018F56455BB6}"/>
              </a:ext>
            </a:extLst>
          </p:cNvPr>
          <p:cNvSpPr txBox="1"/>
          <p:nvPr/>
        </p:nvSpPr>
        <p:spPr>
          <a:xfrm>
            <a:off x="1914355" y="6126585"/>
            <a:ext cx="7025560" cy="1001428"/>
          </a:xfrm>
          <a:prstGeom prst="rect">
            <a:avLst/>
          </a:prstGeom>
          <a:noFill/>
        </p:spPr>
        <p:txBody>
          <a:bodyPr wrap="square" rtlCol="0">
            <a:spAutoFit/>
          </a:bodyPr>
          <a:lstStyle/>
          <a:p>
            <a:r>
              <a:rPr lang="en-US" sz="1969" dirty="0"/>
              <a:t>Estimate the model using a standard </a:t>
            </a:r>
            <a:r>
              <a:rPr lang="en-US" sz="1969" dirty="0">
                <a:hlinkClick r:id="rId10">
                  <a:extLst>
                    <a:ext uri="{A12FA001-AC4F-418D-AE19-62706E023703}">
                      <ahyp:hlinkClr xmlns:ahyp="http://schemas.microsoft.com/office/drawing/2018/hyperlinkcolor" val="tx"/>
                    </a:ext>
                  </a:extLst>
                </a:hlinkClick>
              </a:rPr>
              <a:t>Baum–Welch algorithm</a:t>
            </a:r>
          </a:p>
          <a:p>
            <a:r>
              <a:rPr lang="en-US" sz="1969" dirty="0"/>
              <a:t> </a:t>
            </a:r>
          </a:p>
        </p:txBody>
      </p:sp>
      <p:sp>
        <p:nvSpPr>
          <p:cNvPr id="6" name="Slide Number Placeholder 5">
            <a:extLst>
              <a:ext uri="{FF2B5EF4-FFF2-40B4-BE49-F238E27FC236}">
                <a16:creationId xmlns:a16="http://schemas.microsoft.com/office/drawing/2014/main" id="{3C62BD96-312F-EB4B-A9C2-352D83CEFB76}"/>
              </a:ext>
            </a:extLst>
          </p:cNvPr>
          <p:cNvSpPr>
            <a:spLocks noGrp="1"/>
          </p:cNvSpPr>
          <p:nvPr>
            <p:ph type="sldNum" sz="quarter" idx="2"/>
          </p:nvPr>
        </p:nvSpPr>
        <p:spPr/>
        <p:txBody>
          <a:bodyPr/>
          <a:lstStyle/>
          <a:p>
            <a:fld id="{86CB4B4D-7CA3-9044-876B-883B54F8677D}" type="slidenum">
              <a:rPr lang="en-US" smtClean="0"/>
              <a:t>14</a:t>
            </a:fld>
            <a:endParaRPr lang="en-US"/>
          </a:p>
        </p:txBody>
      </p:sp>
    </p:spTree>
    <p:extLst>
      <p:ext uri="{BB962C8B-B14F-4D97-AF65-F5344CB8AC3E}">
        <p14:creationId xmlns:p14="http://schemas.microsoft.com/office/powerpoint/2010/main" val="91201934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 name="Shape 203">
            <a:extLst>
              <a:ext uri="{FF2B5EF4-FFF2-40B4-BE49-F238E27FC236}">
                <a16:creationId xmlns:a16="http://schemas.microsoft.com/office/drawing/2014/main" id="{26B26C3C-1E0D-514D-BB05-7C3A430DC670}"/>
              </a:ext>
            </a:extLst>
          </p:cNvPr>
          <p:cNvSpPr/>
          <p:nvPr/>
        </p:nvSpPr>
        <p:spPr>
          <a:xfrm>
            <a:off x="3416646" y="720808"/>
            <a:ext cx="6138027" cy="580736"/>
          </a:xfrm>
          <a:prstGeom prst="rect">
            <a:avLst/>
          </a:prstGeom>
          <a:ln w="12700">
            <a:miter lim="400000"/>
          </a:ln>
          <a:extLst>
            <a:ext uri="{C572A759-6A51-4108-AA02-DFA0A04FC94B}">
              <ma14:wrappingTextBoxFlag xmlns="" xmlns:ma14="http://schemas.microsoft.com/office/mac/drawingml/2011/main" val="1"/>
            </a:ext>
          </a:extLst>
        </p:spPr>
        <p:txBody>
          <a:bodyPr lIns="35719" tIns="35719" rIns="35719" bIns="35719" anchor="ctr">
            <a:spAutoFit/>
          </a:bodyPr>
          <a:lstStyle>
            <a:lvl1pPr>
              <a:defRPr sz="4700"/>
            </a:lvl1pPr>
          </a:lstStyle>
          <a:p>
            <a:r>
              <a:rPr lang="en-US" sz="3305" dirty="0">
                <a:latin typeface="Times New Roman" panose="02020603050405020304" pitchFamily="18" charset="0"/>
                <a:cs typeface="Times New Roman" panose="02020603050405020304" pitchFamily="18" charset="0"/>
              </a:rPr>
              <a:t>Gaze predicted strategic levels</a:t>
            </a:r>
            <a:endParaRPr sz="3305"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8E6666CB-8916-904F-8119-1AE500890B10}"/>
              </a:ext>
            </a:extLst>
          </p:cNvPr>
          <p:cNvSpPr txBox="1"/>
          <p:nvPr/>
        </p:nvSpPr>
        <p:spPr>
          <a:xfrm>
            <a:off x="2562016" y="1627432"/>
            <a:ext cx="7847286" cy="1477328"/>
          </a:xfrm>
          <a:prstGeom prst="rect">
            <a:avLst/>
          </a:prstGeom>
          <a:noFill/>
        </p:spPr>
        <p:txBody>
          <a:bodyPr wrap="square" rtlCol="0">
            <a:spAutoFit/>
          </a:bodyPr>
          <a:lstStyle/>
          <a:p>
            <a:pPr marL="321457" indent="-321457">
              <a:buFont typeface="Arial" panose="020B0604020202020204" pitchFamily="34" charset="0"/>
              <a:buChar char="•"/>
            </a:pPr>
            <a:r>
              <a:rPr lang="en-US" sz="2250" dirty="0">
                <a:latin typeface="Times New Roman" panose="02020603050405020304" pitchFamily="18" charset="0"/>
                <a:cs typeface="Times New Roman" panose="02020603050405020304" pitchFamily="18" charset="0"/>
              </a:rPr>
              <a:t>Levels are defined as transitions among hidden states along the direction of the best response function.</a:t>
            </a:r>
          </a:p>
          <a:p>
            <a:endParaRPr lang="en-US" sz="2250" dirty="0"/>
          </a:p>
          <a:p>
            <a:r>
              <a:rPr lang="en-US" sz="2250" dirty="0"/>
              <a:t>Example:  { </a:t>
            </a:r>
            <a:r>
              <a:rPr lang="en-US" sz="2250" dirty="0">
                <a:solidFill>
                  <a:srgbClr val="0070C0"/>
                </a:solidFill>
              </a:rPr>
              <a:t>S, U , S}, </a:t>
            </a:r>
            <a:r>
              <a:rPr lang="en-US" sz="2250" dirty="0"/>
              <a:t>level 2, { </a:t>
            </a:r>
            <a:r>
              <a:rPr lang="en-US" sz="2250" dirty="0">
                <a:solidFill>
                  <a:srgbClr val="0070C0"/>
                </a:solidFill>
              </a:rPr>
              <a:t>S, U}, </a:t>
            </a:r>
            <a:r>
              <a:rPr lang="en-US" sz="2250" dirty="0"/>
              <a:t>level 1,</a:t>
            </a:r>
            <a:r>
              <a:rPr lang="en-US" sz="2250" dirty="0">
                <a:solidFill>
                  <a:srgbClr val="0070C0"/>
                </a:solidFill>
              </a:rPr>
              <a:t> </a:t>
            </a:r>
            <a:r>
              <a:rPr lang="en-US" sz="2250" dirty="0"/>
              <a:t>{ </a:t>
            </a:r>
            <a:r>
              <a:rPr lang="en-US" sz="2250" dirty="0">
                <a:solidFill>
                  <a:srgbClr val="0070C0"/>
                </a:solidFill>
              </a:rPr>
              <a:t>S}, </a:t>
            </a:r>
            <a:r>
              <a:rPr lang="en-US" sz="2250" dirty="0"/>
              <a:t>level 0</a:t>
            </a:r>
            <a:r>
              <a:rPr lang="en-US" sz="2250" dirty="0">
                <a:solidFill>
                  <a:srgbClr val="0070C0"/>
                </a:solidFill>
              </a:rPr>
              <a:t>  </a:t>
            </a:r>
            <a:endParaRPr lang="en-US" sz="2250" dirty="0"/>
          </a:p>
        </p:txBody>
      </p:sp>
      <p:sp>
        <p:nvSpPr>
          <p:cNvPr id="7" name="Date Placeholder 6">
            <a:extLst>
              <a:ext uri="{FF2B5EF4-FFF2-40B4-BE49-F238E27FC236}">
                <a16:creationId xmlns:a16="http://schemas.microsoft.com/office/drawing/2014/main" id="{3209CCC2-D0D6-BA4C-A11B-C6FB51614F90}"/>
              </a:ext>
            </a:extLst>
          </p:cNvPr>
          <p:cNvSpPr>
            <a:spLocks noGrp="1"/>
          </p:cNvSpPr>
          <p:nvPr>
            <p:ph type="dt" sz="half" idx="10"/>
          </p:nvPr>
        </p:nvSpPr>
        <p:spPr/>
        <p:txBody>
          <a:bodyPr/>
          <a:lstStyle/>
          <a:p>
            <a:fld id="{654BBE24-A03E-C646-80D1-3B5485D96A49}" type="datetime1">
              <a:rPr lang="en-US" smtClean="0"/>
              <a:t>10/29/21</a:t>
            </a:fld>
            <a:endParaRPr lang="en-US"/>
          </a:p>
        </p:txBody>
      </p:sp>
      <p:sp>
        <p:nvSpPr>
          <p:cNvPr id="8" name="Slide Number Placeholder 7">
            <a:extLst>
              <a:ext uri="{FF2B5EF4-FFF2-40B4-BE49-F238E27FC236}">
                <a16:creationId xmlns:a16="http://schemas.microsoft.com/office/drawing/2014/main" id="{3D91E232-B90F-0547-8DD2-639D7D7A7290}"/>
              </a:ext>
            </a:extLst>
          </p:cNvPr>
          <p:cNvSpPr>
            <a:spLocks noGrp="1"/>
          </p:cNvSpPr>
          <p:nvPr>
            <p:ph type="sldNum" sz="quarter" idx="12"/>
          </p:nvPr>
        </p:nvSpPr>
        <p:spPr/>
        <p:txBody>
          <a:bodyPr/>
          <a:lstStyle/>
          <a:p>
            <a:fld id="{86CB4B4D-7CA3-9044-876B-883B54F8677D}" type="slidenum">
              <a:rPr lang="en-US" smtClean="0"/>
              <a:t>15</a:t>
            </a:fld>
            <a:endParaRPr lang="en-US"/>
          </a:p>
        </p:txBody>
      </p:sp>
      <p:pic>
        <p:nvPicPr>
          <p:cNvPr id="12" name="Picture 11">
            <a:extLst>
              <a:ext uri="{FF2B5EF4-FFF2-40B4-BE49-F238E27FC236}">
                <a16:creationId xmlns:a16="http://schemas.microsoft.com/office/drawing/2014/main" id="{E4C446CA-777A-A24D-8E88-70B23EBC8435}"/>
              </a:ext>
            </a:extLst>
          </p:cNvPr>
          <p:cNvPicPr>
            <a:picLocks noChangeAspect="1"/>
          </p:cNvPicPr>
          <p:nvPr/>
        </p:nvPicPr>
        <p:blipFill>
          <a:blip r:embed="rId3"/>
          <a:stretch>
            <a:fillRect/>
          </a:stretch>
        </p:blipFill>
        <p:spPr>
          <a:xfrm>
            <a:off x="1347787" y="3137926"/>
            <a:ext cx="10006013" cy="3583549"/>
          </a:xfrm>
          <a:prstGeom prst="rect">
            <a:avLst/>
          </a:prstGeom>
        </p:spPr>
      </p:pic>
    </p:spTree>
    <p:extLst>
      <p:ext uri="{BB962C8B-B14F-4D97-AF65-F5344CB8AC3E}">
        <p14:creationId xmlns:p14="http://schemas.microsoft.com/office/powerpoint/2010/main" val="380310478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Shape 203">
            <a:extLst>
              <a:ext uri="{FF2B5EF4-FFF2-40B4-BE49-F238E27FC236}">
                <a16:creationId xmlns:a16="http://schemas.microsoft.com/office/drawing/2014/main" id="{A5EB5587-2E63-F541-9C8C-1C9DEA1A1032}"/>
              </a:ext>
            </a:extLst>
          </p:cNvPr>
          <p:cNvSpPr/>
          <p:nvPr/>
        </p:nvSpPr>
        <p:spPr>
          <a:xfrm>
            <a:off x="3416646" y="720808"/>
            <a:ext cx="6138027" cy="580736"/>
          </a:xfrm>
          <a:prstGeom prst="rect">
            <a:avLst/>
          </a:prstGeom>
          <a:ln w="12700">
            <a:miter lim="400000"/>
          </a:ln>
          <a:extLst>
            <a:ext uri="{C572A759-6A51-4108-AA02-DFA0A04FC94B}">
              <ma14:wrappingTextBoxFlag xmlns="" xmlns:ma14="http://schemas.microsoft.com/office/mac/drawingml/2011/main" val="1"/>
            </a:ext>
          </a:extLst>
        </p:spPr>
        <p:txBody>
          <a:bodyPr lIns="35719" tIns="35719" rIns="35719" bIns="35719" anchor="ctr">
            <a:spAutoFit/>
          </a:bodyPr>
          <a:lstStyle>
            <a:lvl1pPr>
              <a:defRPr sz="4700"/>
            </a:lvl1pPr>
          </a:lstStyle>
          <a:p>
            <a:endParaRPr sz="3305" dirty="0"/>
          </a:p>
        </p:txBody>
      </p:sp>
      <p:sp>
        <p:nvSpPr>
          <p:cNvPr id="3" name="Shape 203">
            <a:extLst>
              <a:ext uri="{FF2B5EF4-FFF2-40B4-BE49-F238E27FC236}">
                <a16:creationId xmlns:a16="http://schemas.microsoft.com/office/drawing/2014/main" id="{207791AD-8B67-1D44-A119-B3453A6CFFE0}"/>
              </a:ext>
            </a:extLst>
          </p:cNvPr>
          <p:cNvSpPr/>
          <p:nvPr/>
        </p:nvSpPr>
        <p:spPr>
          <a:xfrm>
            <a:off x="3416645" y="77870"/>
            <a:ext cx="6138027" cy="580736"/>
          </a:xfrm>
          <a:prstGeom prst="rect">
            <a:avLst/>
          </a:prstGeom>
          <a:ln w="12700">
            <a:miter lim="400000"/>
          </a:ln>
          <a:extLst>
            <a:ext uri="{C572A759-6A51-4108-AA02-DFA0A04FC94B}">
              <ma14:wrappingTextBoxFlag xmlns="" xmlns:ma14="http://schemas.microsoft.com/office/mac/drawingml/2011/main" val="1"/>
            </a:ext>
          </a:extLst>
        </p:spPr>
        <p:txBody>
          <a:bodyPr lIns="35719" tIns="35719" rIns="35719" bIns="35719" anchor="ctr">
            <a:spAutoFit/>
          </a:bodyPr>
          <a:lstStyle>
            <a:lvl1pPr>
              <a:defRPr sz="4700"/>
            </a:lvl1pPr>
          </a:lstStyle>
          <a:p>
            <a:r>
              <a:rPr lang="en-US" sz="3305" dirty="0">
                <a:latin typeface="Times" pitchFamily="2" charset="0"/>
              </a:rPr>
              <a:t>Gaze-predicted strategic levels</a:t>
            </a:r>
            <a:endParaRPr sz="3305" dirty="0">
              <a:latin typeface="Times" pitchFamily="2" charset="0"/>
            </a:endParaRPr>
          </a:p>
        </p:txBody>
      </p:sp>
      <p:sp>
        <p:nvSpPr>
          <p:cNvPr id="8" name="TextBox 7">
            <a:extLst>
              <a:ext uri="{FF2B5EF4-FFF2-40B4-BE49-F238E27FC236}">
                <a16:creationId xmlns:a16="http://schemas.microsoft.com/office/drawing/2014/main" id="{3B2D18B6-F034-8242-BC32-B2C5337F075B}"/>
              </a:ext>
            </a:extLst>
          </p:cNvPr>
          <p:cNvSpPr txBox="1"/>
          <p:nvPr/>
        </p:nvSpPr>
        <p:spPr>
          <a:xfrm>
            <a:off x="2384497" y="756119"/>
            <a:ext cx="7423005" cy="2818592"/>
          </a:xfrm>
          <a:prstGeom prst="rect">
            <a:avLst/>
          </a:prstGeom>
          <a:noFill/>
        </p:spPr>
        <p:txBody>
          <a:bodyPr wrap="square" rtlCol="0">
            <a:spAutoFit/>
          </a:bodyPr>
          <a:lstStyle/>
          <a:p>
            <a:r>
              <a:rPr lang="en-US" sz="2531" dirty="0">
                <a:solidFill>
                  <a:srgbClr val="C00000"/>
                </a:solidFill>
                <a:latin typeface="Times" pitchFamily="2" charset="0"/>
              </a:rPr>
              <a:t>Advantages:</a:t>
            </a:r>
          </a:p>
          <a:p>
            <a:pPr marL="401822" indent="-401822">
              <a:buFont typeface="Arial" panose="020B0604020202020204" pitchFamily="34" charset="0"/>
              <a:buChar char="•"/>
            </a:pPr>
            <a:r>
              <a:rPr lang="en-US" sz="2531" dirty="0">
                <a:solidFill>
                  <a:schemeClr val="tx1">
                    <a:lumMod val="95000"/>
                    <a:lumOff val="5000"/>
                  </a:schemeClr>
                </a:solidFill>
                <a:latin typeface="Times" pitchFamily="2" charset="0"/>
              </a:rPr>
              <a:t>It is directly defined on mental states transitions</a:t>
            </a:r>
          </a:p>
          <a:p>
            <a:pPr marL="401822" indent="-401822">
              <a:buFont typeface="Arial" panose="020B0604020202020204" pitchFamily="34" charset="0"/>
              <a:buChar char="•"/>
            </a:pPr>
            <a:r>
              <a:rPr lang="en-US" sz="2531" dirty="0">
                <a:solidFill>
                  <a:schemeClr val="tx1">
                    <a:lumMod val="95000"/>
                    <a:lumOff val="5000"/>
                  </a:schemeClr>
                </a:solidFill>
                <a:latin typeface="Times" pitchFamily="2" charset="0"/>
              </a:rPr>
              <a:t>No assumption for level zero behaviors</a:t>
            </a:r>
          </a:p>
          <a:p>
            <a:pPr marL="401822" indent="-401822">
              <a:buFont typeface="Arial" panose="020B0604020202020204" pitchFamily="34" charset="0"/>
              <a:buChar char="•"/>
            </a:pPr>
            <a:r>
              <a:rPr lang="en-US" sz="2531" dirty="0">
                <a:solidFill>
                  <a:schemeClr val="tx1">
                    <a:lumMod val="95000"/>
                    <a:lumOff val="5000"/>
                  </a:schemeClr>
                </a:solidFill>
                <a:latin typeface="Times" pitchFamily="2" charset="0"/>
              </a:rPr>
              <a:t>Defined on a trial basis instead of individual basis</a:t>
            </a:r>
          </a:p>
          <a:p>
            <a:pPr marL="401822" indent="-401822">
              <a:buFont typeface="Arial" panose="020B0604020202020204" pitchFamily="34" charset="0"/>
              <a:buChar char="•"/>
            </a:pPr>
            <a:r>
              <a:rPr lang="en-US" sz="2531" dirty="0">
                <a:solidFill>
                  <a:schemeClr val="tx1">
                    <a:lumMod val="95000"/>
                    <a:lumOff val="5000"/>
                  </a:schemeClr>
                </a:solidFill>
                <a:latin typeface="Times" pitchFamily="2" charset="0"/>
              </a:rPr>
              <a:t>Connects well to the traditional definition for validations</a:t>
            </a:r>
          </a:p>
          <a:p>
            <a:endParaRPr lang="en-US" sz="2531" dirty="0">
              <a:solidFill>
                <a:schemeClr val="tx1">
                  <a:lumMod val="95000"/>
                  <a:lumOff val="5000"/>
                </a:schemeClr>
              </a:solidFill>
            </a:endParaRPr>
          </a:p>
        </p:txBody>
      </p:sp>
      <p:sp>
        <p:nvSpPr>
          <p:cNvPr id="9" name="Date Placeholder 8">
            <a:extLst>
              <a:ext uri="{FF2B5EF4-FFF2-40B4-BE49-F238E27FC236}">
                <a16:creationId xmlns:a16="http://schemas.microsoft.com/office/drawing/2014/main" id="{6194FB9A-A858-EE47-A91F-C103CC2E5ACD}"/>
              </a:ext>
            </a:extLst>
          </p:cNvPr>
          <p:cNvSpPr>
            <a:spLocks noGrp="1"/>
          </p:cNvSpPr>
          <p:nvPr>
            <p:ph type="dt" sz="half" idx="10"/>
          </p:nvPr>
        </p:nvSpPr>
        <p:spPr/>
        <p:txBody>
          <a:bodyPr/>
          <a:lstStyle/>
          <a:p>
            <a:fld id="{B9618BEB-F774-5F49-BF23-BC296D709716}" type="datetime1">
              <a:rPr lang="en-US" smtClean="0"/>
              <a:t>10/29/21</a:t>
            </a:fld>
            <a:endParaRPr lang="en-US"/>
          </a:p>
        </p:txBody>
      </p:sp>
      <p:sp>
        <p:nvSpPr>
          <p:cNvPr id="10" name="Slide Number Placeholder 9">
            <a:extLst>
              <a:ext uri="{FF2B5EF4-FFF2-40B4-BE49-F238E27FC236}">
                <a16:creationId xmlns:a16="http://schemas.microsoft.com/office/drawing/2014/main" id="{BA66D09A-B132-E54A-A597-7A5DDFFFB39A}"/>
              </a:ext>
            </a:extLst>
          </p:cNvPr>
          <p:cNvSpPr>
            <a:spLocks noGrp="1"/>
          </p:cNvSpPr>
          <p:nvPr>
            <p:ph type="sldNum" sz="quarter" idx="12"/>
          </p:nvPr>
        </p:nvSpPr>
        <p:spPr/>
        <p:txBody>
          <a:bodyPr/>
          <a:lstStyle/>
          <a:p>
            <a:fld id="{86CB4B4D-7CA3-9044-876B-883B54F8677D}" type="slidenum">
              <a:rPr lang="en-US" smtClean="0"/>
              <a:t>16</a:t>
            </a:fld>
            <a:endParaRPr lang="en-US"/>
          </a:p>
        </p:txBody>
      </p:sp>
      <p:pic>
        <p:nvPicPr>
          <p:cNvPr id="6" name="Picture 5">
            <a:extLst>
              <a:ext uri="{FF2B5EF4-FFF2-40B4-BE49-F238E27FC236}">
                <a16:creationId xmlns:a16="http://schemas.microsoft.com/office/drawing/2014/main" id="{BCE45BF4-97FD-2D4D-AE82-B593355FA6CC}"/>
              </a:ext>
            </a:extLst>
          </p:cNvPr>
          <p:cNvPicPr>
            <a:picLocks noChangeAspect="1"/>
          </p:cNvPicPr>
          <p:nvPr/>
        </p:nvPicPr>
        <p:blipFill>
          <a:blip r:embed="rId3"/>
          <a:stretch>
            <a:fillRect/>
          </a:stretch>
        </p:blipFill>
        <p:spPr>
          <a:xfrm>
            <a:off x="2744788" y="3138429"/>
            <a:ext cx="6664325" cy="3583046"/>
          </a:xfrm>
          <a:prstGeom prst="rect">
            <a:avLst/>
          </a:prstGeom>
        </p:spPr>
      </p:pic>
    </p:spTree>
    <p:extLst>
      <p:ext uri="{BB962C8B-B14F-4D97-AF65-F5344CB8AC3E}">
        <p14:creationId xmlns:p14="http://schemas.microsoft.com/office/powerpoint/2010/main" val="3927906273"/>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03">
            <a:extLst>
              <a:ext uri="{FF2B5EF4-FFF2-40B4-BE49-F238E27FC236}">
                <a16:creationId xmlns:a16="http://schemas.microsoft.com/office/drawing/2014/main" id="{C2D8DB1A-68B2-AF40-9AD3-DAFCE2CE09D7}"/>
              </a:ext>
            </a:extLst>
          </p:cNvPr>
          <p:cNvSpPr/>
          <p:nvPr/>
        </p:nvSpPr>
        <p:spPr>
          <a:xfrm>
            <a:off x="3026986" y="420770"/>
            <a:ext cx="6945689" cy="580736"/>
          </a:xfrm>
          <a:prstGeom prst="rect">
            <a:avLst/>
          </a:prstGeom>
          <a:ln w="12700">
            <a:miter lim="400000"/>
          </a:ln>
          <a:extLst>
            <a:ext uri="{C572A759-6A51-4108-AA02-DFA0A04FC94B}">
              <ma14:wrappingTextBoxFlag xmlns="" xmlns:ma14="http://schemas.microsoft.com/office/mac/drawingml/2011/main" val="1"/>
            </a:ext>
          </a:extLst>
        </p:spPr>
        <p:txBody>
          <a:bodyPr wrap="square" lIns="35719" tIns="35719" rIns="35719" bIns="35719" anchor="ctr">
            <a:spAutoFit/>
          </a:bodyPr>
          <a:lstStyle>
            <a:lvl1pPr>
              <a:defRPr sz="4700"/>
            </a:lvl1pPr>
          </a:lstStyle>
          <a:p>
            <a:r>
              <a:rPr lang="en-US" sz="3305" dirty="0">
                <a:latin typeface="Times" pitchFamily="2" charset="0"/>
              </a:rPr>
              <a:t>Individual strategic levels across games</a:t>
            </a:r>
            <a:endParaRPr sz="3305" dirty="0">
              <a:latin typeface="Times" pitchFamily="2" charset="0"/>
            </a:endParaRPr>
          </a:p>
        </p:txBody>
      </p:sp>
      <p:pic>
        <p:nvPicPr>
          <p:cNvPr id="6" name="Picture 5">
            <a:extLst>
              <a:ext uri="{FF2B5EF4-FFF2-40B4-BE49-F238E27FC236}">
                <a16:creationId xmlns:a16="http://schemas.microsoft.com/office/drawing/2014/main" id="{CAA971E6-19BE-D942-BC2A-17C16E007B14}"/>
              </a:ext>
            </a:extLst>
          </p:cNvPr>
          <p:cNvPicPr>
            <a:picLocks noChangeAspect="1"/>
          </p:cNvPicPr>
          <p:nvPr/>
        </p:nvPicPr>
        <p:blipFill>
          <a:blip r:embed="rId3"/>
          <a:stretch>
            <a:fillRect/>
          </a:stretch>
        </p:blipFill>
        <p:spPr>
          <a:xfrm>
            <a:off x="1109662" y="1354067"/>
            <a:ext cx="9972675" cy="5503933"/>
          </a:xfrm>
          <a:prstGeom prst="rect">
            <a:avLst/>
          </a:prstGeom>
        </p:spPr>
      </p:pic>
    </p:spTree>
    <p:extLst>
      <p:ext uri="{BB962C8B-B14F-4D97-AF65-F5344CB8AC3E}">
        <p14:creationId xmlns:p14="http://schemas.microsoft.com/office/powerpoint/2010/main" val="612298279"/>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81" name="Google Shape;181;p27"/>
          <p:cNvSpPr txBox="1"/>
          <p:nvPr/>
        </p:nvSpPr>
        <p:spPr>
          <a:xfrm>
            <a:off x="2029189" y="4914426"/>
            <a:ext cx="8297835" cy="1330800"/>
          </a:xfrm>
          <a:prstGeom prst="rect">
            <a:avLst/>
          </a:prstGeom>
          <a:noFill/>
          <a:ln>
            <a:noFill/>
          </a:ln>
        </p:spPr>
        <p:txBody>
          <a:bodyPr spcFirstLastPara="1" wrap="square" lIns="91425" tIns="91425" rIns="91425" bIns="91425" anchor="t" anchorCtr="0">
            <a:noAutofit/>
          </a:bodyPr>
          <a:lstStyle/>
          <a:p>
            <a:pPr marL="321457" indent="-321457">
              <a:buFont typeface="Arial" panose="020B0604020202020204" pitchFamily="34" charset="0"/>
              <a:buChar char="•"/>
            </a:pPr>
            <a:r>
              <a:rPr lang="en-US" altLang="zh-HK" sz="1969" dirty="0">
                <a:solidFill>
                  <a:srgbClr val="434343"/>
                </a:solidFill>
                <a:latin typeface="Times New Roman" panose="02020603050405020304" pitchFamily="18" charset="0"/>
                <a:cs typeface="Times New Roman" panose="02020603050405020304" pitchFamily="18" charset="0"/>
              </a:rPr>
              <a:t>Include fixation duration time to the HMM model</a:t>
            </a:r>
          </a:p>
          <a:p>
            <a:pPr marL="321457" indent="-321457">
              <a:buFont typeface="Arial" panose="020B0604020202020204" pitchFamily="34" charset="0"/>
              <a:buChar char="•"/>
            </a:pPr>
            <a:r>
              <a:rPr lang="en-US" altLang="zh-HK" sz="1969" dirty="0">
                <a:solidFill>
                  <a:srgbClr val="434343"/>
                </a:solidFill>
                <a:latin typeface="Times New Roman" panose="02020603050405020304" pitchFamily="18" charset="0"/>
                <a:cs typeface="Times New Roman" panose="02020603050405020304" pitchFamily="18" charset="0"/>
              </a:rPr>
              <a:t>Now, the observation matrix are known!</a:t>
            </a:r>
          </a:p>
          <a:p>
            <a:pPr marL="321457" indent="-321457">
              <a:buFont typeface="Arial" panose="020B0604020202020204" pitchFamily="34" charset="0"/>
              <a:buChar char="•"/>
            </a:pPr>
            <a:r>
              <a:rPr lang="en-US" altLang="zh-HK" sz="1969" dirty="0">
                <a:solidFill>
                  <a:srgbClr val="434343"/>
                </a:solidFill>
                <a:latin typeface="Times New Roman" panose="02020603050405020304" pitchFamily="18" charset="0"/>
                <a:cs typeface="Times New Roman" panose="02020603050405020304" pitchFamily="18" charset="0"/>
              </a:rPr>
              <a:t>Need to modify:  the hidden transition matrix changes from P to P(t).</a:t>
            </a:r>
          </a:p>
          <a:p>
            <a:pPr marL="321457" indent="-321457">
              <a:buFont typeface="Arial" panose="020B0604020202020204" pitchFamily="34" charset="0"/>
              <a:buChar char="•"/>
            </a:pPr>
            <a:r>
              <a:rPr lang="en-US" sz="1969" dirty="0">
                <a:solidFill>
                  <a:srgbClr val="434343"/>
                </a:solidFill>
                <a:latin typeface="Times New Roman" panose="02020603050405020304" pitchFamily="18" charset="0"/>
                <a:cs typeface="Times New Roman" panose="02020603050405020304" pitchFamily="18" charset="0"/>
              </a:rPr>
              <a:t>P</a:t>
            </a:r>
            <a:r>
              <a:rPr lang="en-US" sz="1969" baseline="-25000" dirty="0">
                <a:solidFill>
                  <a:srgbClr val="434343"/>
                </a:solidFill>
                <a:latin typeface="Times New Roman" panose="02020603050405020304" pitchFamily="18" charset="0"/>
                <a:cs typeface="Times New Roman" panose="02020603050405020304" pitchFamily="18" charset="0"/>
              </a:rPr>
              <a:t>ij</a:t>
            </a:r>
            <a:r>
              <a:rPr lang="en-US" sz="1969" dirty="0">
                <a:solidFill>
                  <a:srgbClr val="434343"/>
                </a:solidFill>
                <a:latin typeface="Times New Roman" panose="02020603050405020304" pitchFamily="18" charset="0"/>
                <a:cs typeface="Times New Roman" panose="02020603050405020304" pitchFamily="18" charset="0"/>
              </a:rPr>
              <a:t>(t): </a:t>
            </a:r>
            <a:r>
              <a:rPr lang="en-US" sz="1969" dirty="0">
                <a:solidFill>
                  <a:srgbClr val="C00000"/>
                </a:solidFill>
                <a:latin typeface="Times New Roman" panose="02020603050405020304" pitchFamily="18" charset="0"/>
                <a:cs typeface="Times New Roman" panose="02020603050405020304" pitchFamily="18" charset="0"/>
              </a:rPr>
              <a:t>at each time point, condition on that I am at i state, the probability I will transit to j state. </a:t>
            </a:r>
            <a:endParaRPr sz="1969" dirty="0">
              <a:solidFill>
                <a:srgbClr val="C00000"/>
              </a:solidFill>
              <a:latin typeface="Times New Roman" panose="02020603050405020304" pitchFamily="18" charset="0"/>
              <a:cs typeface="Times New Roman" panose="02020603050405020304" pitchFamily="18" charset="0"/>
            </a:endParaRPr>
          </a:p>
          <a:p>
            <a:pPr>
              <a:spcBef>
                <a:spcPts val="1600"/>
              </a:spcBef>
            </a:pPr>
            <a:endParaRPr sz="1801" dirty="0">
              <a:solidFill>
                <a:srgbClr val="434343"/>
              </a:solidFill>
            </a:endParaRPr>
          </a:p>
          <a:p>
            <a:pPr algn="l"/>
            <a:endParaRPr sz="1801" dirty="0"/>
          </a:p>
        </p:txBody>
      </p:sp>
      <p:sp>
        <p:nvSpPr>
          <p:cNvPr id="7" name="Shape 203"/>
          <p:cNvSpPr/>
          <p:nvPr/>
        </p:nvSpPr>
        <p:spPr>
          <a:xfrm>
            <a:off x="1774461" y="159060"/>
            <a:ext cx="7325923" cy="1089337"/>
          </a:xfrm>
          <a:prstGeom prst="rect">
            <a:avLst/>
          </a:prstGeom>
          <a:ln w="12700">
            <a:miter lim="400000"/>
          </a:ln>
          <a:extLst>
            <a:ext uri="{C572A759-6A51-4108-AA02-DFA0A04FC94B}">
              <ma14:wrappingTextBoxFlag xmlns="" xmlns:ma14="http://schemas.microsoft.com/office/mac/drawingml/2011/main" val="1"/>
            </a:ext>
          </a:extLst>
        </p:spPr>
        <p:txBody>
          <a:bodyPr wrap="square" lIns="35719" tIns="35719" rIns="35719" bIns="35719" anchor="ctr">
            <a:spAutoFit/>
          </a:bodyPr>
          <a:lstStyle>
            <a:lvl1pPr>
              <a:defRPr sz="4700"/>
            </a:lvl1pPr>
          </a:lstStyle>
          <a:p>
            <a:r>
              <a:rPr lang="en-US" sz="3305" dirty="0">
                <a:latin typeface="Times New Roman" panose="02020603050405020304" pitchFamily="18" charset="0"/>
                <a:cs typeface="Times New Roman" panose="02020603050405020304" pitchFamily="18" charset="0"/>
              </a:rPr>
              <a:t>Continuous-time gaussian hidden markov model (</a:t>
            </a:r>
            <a:r>
              <a:rPr lang="en-US" sz="3305" dirty="0" err="1">
                <a:latin typeface="Times New Roman" panose="02020603050405020304" pitchFamily="18" charset="0"/>
                <a:cs typeface="Times New Roman" panose="02020603050405020304" pitchFamily="18" charset="0"/>
              </a:rPr>
              <a:t>ctHMM</a:t>
            </a:r>
            <a:r>
              <a:rPr lang="en-US" sz="3305" dirty="0">
                <a:latin typeface="Times New Roman" panose="02020603050405020304" pitchFamily="18" charset="0"/>
                <a:cs typeface="Times New Roman" panose="02020603050405020304" pitchFamily="18" charset="0"/>
              </a:rPr>
              <a:t>)</a:t>
            </a:r>
            <a:endParaRPr sz="3305" dirty="0">
              <a:latin typeface="Times New Roman" panose="02020603050405020304" pitchFamily="18" charset="0"/>
              <a:cs typeface="Times New Roman" panose="02020603050405020304" pitchFamily="18" charset="0"/>
            </a:endParaRPr>
          </a:p>
        </p:txBody>
      </p:sp>
      <p:pic>
        <p:nvPicPr>
          <p:cNvPr id="6" name="Picture 5" descr="A screenshot of a computer screen&#10;&#10;Description automatically generated">
            <a:extLst>
              <a:ext uri="{FF2B5EF4-FFF2-40B4-BE49-F238E27FC236}">
                <a16:creationId xmlns:a16="http://schemas.microsoft.com/office/drawing/2014/main" id="{572F1AC8-5045-D049-8109-27C8FCA9ED3E}"/>
              </a:ext>
            </a:extLst>
          </p:cNvPr>
          <p:cNvPicPr>
            <a:picLocks noChangeAspect="1"/>
          </p:cNvPicPr>
          <p:nvPr/>
        </p:nvPicPr>
        <p:blipFill rotWithShape="1">
          <a:blip r:embed="rId3">
            <a:extLst>
              <a:ext uri="{28A0092B-C50C-407E-A947-70E740481C1C}">
                <a14:useLocalDpi xmlns:a14="http://schemas.microsoft.com/office/drawing/2010/main" val="0"/>
              </a:ext>
            </a:extLst>
          </a:blip>
          <a:srcRect t="1" b="-2247"/>
          <a:stretch/>
        </p:blipFill>
        <p:spPr>
          <a:xfrm>
            <a:off x="2300666" y="1157090"/>
            <a:ext cx="6273512" cy="2360155"/>
          </a:xfrm>
          <a:prstGeom prst="rect">
            <a:avLst/>
          </a:prstGeom>
        </p:spPr>
      </p:pic>
      <p:sp>
        <p:nvSpPr>
          <p:cNvPr id="8" name="Slide Number Placeholder 7">
            <a:extLst>
              <a:ext uri="{FF2B5EF4-FFF2-40B4-BE49-F238E27FC236}">
                <a16:creationId xmlns:a16="http://schemas.microsoft.com/office/drawing/2014/main" id="{F2160B10-7E34-FB49-8032-D977ED4A00E4}"/>
              </a:ext>
            </a:extLst>
          </p:cNvPr>
          <p:cNvSpPr>
            <a:spLocks noGrp="1"/>
          </p:cNvSpPr>
          <p:nvPr>
            <p:ph type="sldNum" sz="quarter" idx="2"/>
          </p:nvPr>
        </p:nvSpPr>
        <p:spPr/>
        <p:txBody>
          <a:bodyPr/>
          <a:lstStyle/>
          <a:p>
            <a:fld id="{86CB4B4D-7CA3-9044-876B-883B54F8677D}" type="slidenum">
              <a:rPr lang="en-US" smtClean="0"/>
              <a:t>18</a:t>
            </a:fld>
            <a:endParaRPr lang="en-US"/>
          </a:p>
        </p:txBody>
      </p:sp>
      <p:sp>
        <p:nvSpPr>
          <p:cNvPr id="9" name="TextBox 8">
            <a:extLst>
              <a:ext uri="{FF2B5EF4-FFF2-40B4-BE49-F238E27FC236}">
                <a16:creationId xmlns:a16="http://schemas.microsoft.com/office/drawing/2014/main" id="{6DC57A51-3EF6-7742-B64C-BEFDC9C7D2F6}"/>
              </a:ext>
            </a:extLst>
          </p:cNvPr>
          <p:cNvSpPr txBox="1"/>
          <p:nvPr/>
        </p:nvSpPr>
        <p:spPr>
          <a:xfrm>
            <a:off x="2515145" y="3465175"/>
            <a:ext cx="7325923" cy="1823320"/>
          </a:xfrm>
          <a:prstGeom prst="rect">
            <a:avLst/>
          </a:prstGeom>
          <a:noFill/>
        </p:spPr>
        <p:txBody>
          <a:bodyPr wrap="square" rtlCol="0">
            <a:spAutoFit/>
          </a:bodyPr>
          <a:lstStyle/>
          <a:p>
            <a:r>
              <a:rPr lang="en-US" sz="2812" dirty="0">
                <a:latin typeface="Times New Roman" panose="02020603050405020304" pitchFamily="18" charset="0"/>
                <a:cs typeface="Times New Roman" panose="02020603050405020304" pitchFamily="18" charset="0"/>
              </a:rPr>
              <a:t>Discrete Emission: </a:t>
            </a:r>
            <a:r>
              <a:rPr lang="en-US" sz="2812" dirty="0">
                <a:solidFill>
                  <a:schemeClr val="accent1">
                    <a:lumMod val="75000"/>
                  </a:schemeClr>
                </a:solidFill>
                <a:latin typeface="Times New Roman" panose="02020603050405020304" pitchFamily="18" charset="0"/>
                <a:cs typeface="Times New Roman" panose="02020603050405020304" pitchFamily="18" charset="0"/>
              </a:rPr>
              <a:t>U -- S – U – S – End</a:t>
            </a:r>
          </a:p>
          <a:p>
            <a:r>
              <a:rPr lang="en-US" sz="2812" dirty="0">
                <a:latin typeface="Times New Roman" panose="02020603050405020304" pitchFamily="18" charset="0"/>
                <a:cs typeface="Times New Roman" panose="02020603050405020304" pitchFamily="18" charset="0"/>
              </a:rPr>
              <a:t>Continuous Emission: </a:t>
            </a:r>
            <a:r>
              <a:rPr lang="en-US" sz="2812" dirty="0">
                <a:solidFill>
                  <a:srgbClr val="7030A0"/>
                </a:solidFill>
                <a:latin typeface="Times New Roman" panose="02020603050405020304" pitchFamily="18" charset="0"/>
                <a:cs typeface="Times New Roman" panose="02020603050405020304" pitchFamily="18" charset="0"/>
              </a:rPr>
              <a:t>U -.2s- S -.1s- U -.4s- S -.7- End</a:t>
            </a:r>
          </a:p>
          <a:p>
            <a:endParaRPr lang="en-US" sz="2812" dirty="0">
              <a:solidFill>
                <a:schemeClr val="accent1">
                  <a:lumMod val="75000"/>
                </a:schemeClr>
              </a:solidFill>
            </a:endParaRPr>
          </a:p>
        </p:txBody>
      </p:sp>
    </p:spTree>
    <p:extLst>
      <p:ext uri="{BB962C8B-B14F-4D97-AF65-F5344CB8AC3E}">
        <p14:creationId xmlns:p14="http://schemas.microsoft.com/office/powerpoint/2010/main" val="3953301901"/>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6" name="Shape 203"/>
          <p:cNvSpPr/>
          <p:nvPr/>
        </p:nvSpPr>
        <p:spPr>
          <a:xfrm>
            <a:off x="1642586" y="273643"/>
            <a:ext cx="8326845" cy="580736"/>
          </a:xfrm>
          <a:prstGeom prst="rect">
            <a:avLst/>
          </a:prstGeom>
          <a:ln w="12700">
            <a:miter lim="400000"/>
          </a:ln>
          <a:extLst>
            <a:ext uri="{C572A759-6A51-4108-AA02-DFA0A04FC94B}">
              <ma14:wrappingTextBoxFlag xmlns="" xmlns:ma14="http://schemas.microsoft.com/office/mac/drawingml/2011/main" val="1"/>
            </a:ext>
          </a:extLst>
        </p:spPr>
        <p:txBody>
          <a:bodyPr wrap="square" lIns="35719" tIns="35719" rIns="35719" bIns="35719" anchor="ctr">
            <a:spAutoFit/>
          </a:bodyPr>
          <a:lstStyle>
            <a:lvl1pPr>
              <a:defRPr sz="4700"/>
            </a:lvl1pPr>
          </a:lstStyle>
          <a:p>
            <a:r>
              <a:rPr lang="en-US" sz="3305" dirty="0">
                <a:latin typeface="Times New Roman" panose="02020603050405020304" pitchFamily="18" charset="0"/>
                <a:cs typeface="Times New Roman" panose="02020603050405020304" pitchFamily="18" charset="0"/>
              </a:rPr>
              <a:t>Use cgtHMM to predict time pressure effect</a:t>
            </a:r>
            <a:endParaRPr sz="3305" dirty="0">
              <a:latin typeface="Times New Roman" panose="02020603050405020304" pitchFamily="18" charset="0"/>
              <a:cs typeface="Times New Roman" panose="02020603050405020304" pitchFamily="18" charset="0"/>
            </a:endParaRPr>
          </a:p>
        </p:txBody>
      </p:sp>
      <p:sp>
        <p:nvSpPr>
          <p:cNvPr id="2" name="TextBox 1">
            <a:extLst>
              <a:ext uri="{FF2B5EF4-FFF2-40B4-BE49-F238E27FC236}">
                <a16:creationId xmlns:a16="http://schemas.microsoft.com/office/drawing/2014/main" id="{42ECC2CE-1789-6443-9E76-F0163E4ACC1C}"/>
              </a:ext>
            </a:extLst>
          </p:cNvPr>
          <p:cNvSpPr txBox="1"/>
          <p:nvPr/>
        </p:nvSpPr>
        <p:spPr>
          <a:xfrm>
            <a:off x="2420215" y="1091045"/>
            <a:ext cx="6585239" cy="525080"/>
          </a:xfrm>
          <a:prstGeom prst="rect">
            <a:avLst/>
          </a:prstGeom>
          <a:noFill/>
        </p:spPr>
        <p:txBody>
          <a:bodyPr wrap="square" rtlCol="0">
            <a:spAutoFit/>
          </a:bodyPr>
          <a:lstStyle/>
          <a:p>
            <a:r>
              <a:rPr lang="en-US" sz="2812" dirty="0">
                <a:latin typeface="Times New Roman" panose="02020603050405020304" pitchFamily="18" charset="0"/>
                <a:cs typeface="Times New Roman" panose="02020603050405020304" pitchFamily="18" charset="0"/>
              </a:rPr>
              <a:t>State transitions: </a:t>
            </a:r>
            <a:r>
              <a:rPr lang="en-US" sz="2812" dirty="0">
                <a:solidFill>
                  <a:schemeClr val="accent1">
                    <a:lumMod val="75000"/>
                  </a:schemeClr>
                </a:solidFill>
                <a:latin typeface="Times New Roman" panose="02020603050405020304" pitchFamily="18" charset="0"/>
                <a:cs typeface="Times New Roman" panose="02020603050405020304" pitchFamily="18" charset="0"/>
              </a:rPr>
              <a:t>U, S , U, S, S, U, End</a:t>
            </a:r>
          </a:p>
        </p:txBody>
      </p:sp>
      <p:sp>
        <p:nvSpPr>
          <p:cNvPr id="3" name="TextBox 2">
            <a:extLst>
              <a:ext uri="{FF2B5EF4-FFF2-40B4-BE49-F238E27FC236}">
                <a16:creationId xmlns:a16="http://schemas.microsoft.com/office/drawing/2014/main" id="{D58B5D41-B051-2348-BDD5-565C8CE43EE5}"/>
              </a:ext>
            </a:extLst>
          </p:cNvPr>
          <p:cNvSpPr txBox="1"/>
          <p:nvPr/>
        </p:nvSpPr>
        <p:spPr>
          <a:xfrm>
            <a:off x="3961623" y="1641524"/>
            <a:ext cx="6585238" cy="395365"/>
          </a:xfrm>
          <a:prstGeom prst="rect">
            <a:avLst/>
          </a:prstGeom>
          <a:noFill/>
        </p:spPr>
        <p:txBody>
          <a:bodyPr wrap="square" rtlCol="0">
            <a:spAutoFit/>
          </a:bodyPr>
          <a:lstStyle/>
          <a:p>
            <a:r>
              <a:rPr lang="en-US" sz="1969" dirty="0"/>
              <a:t>Time in s: 0.3, 0.4, 0.5,0.3,0.2,0.4,  End</a:t>
            </a:r>
          </a:p>
        </p:txBody>
      </p:sp>
      <p:cxnSp>
        <p:nvCxnSpPr>
          <p:cNvPr id="7" name="Straight Arrow Connector 6">
            <a:extLst>
              <a:ext uri="{FF2B5EF4-FFF2-40B4-BE49-F238E27FC236}">
                <a16:creationId xmlns:a16="http://schemas.microsoft.com/office/drawing/2014/main" id="{142EA7E0-E05F-4549-9AF4-43BE41DEDC50}"/>
              </a:ext>
            </a:extLst>
          </p:cNvPr>
          <p:cNvCxnSpPr>
            <a:cxnSpLocks/>
          </p:cNvCxnSpPr>
          <p:nvPr/>
        </p:nvCxnSpPr>
        <p:spPr>
          <a:xfrm flipH="1" flipV="1">
            <a:off x="8388495" y="1486792"/>
            <a:ext cx="616959" cy="459297"/>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72C9848D-7270-3341-ADA7-C4A59DF19960}"/>
              </a:ext>
            </a:extLst>
          </p:cNvPr>
          <p:cNvSpPr txBox="1"/>
          <p:nvPr/>
        </p:nvSpPr>
        <p:spPr>
          <a:xfrm>
            <a:off x="9180802" y="2009413"/>
            <a:ext cx="1130011" cy="698396"/>
          </a:xfrm>
          <a:prstGeom prst="rect">
            <a:avLst/>
          </a:prstGeom>
          <a:noFill/>
        </p:spPr>
        <p:txBody>
          <a:bodyPr wrap="square" rtlCol="0">
            <a:spAutoFit/>
          </a:bodyPr>
          <a:lstStyle/>
          <a:p>
            <a:r>
              <a:rPr lang="en-US" sz="1969" dirty="0">
                <a:solidFill>
                  <a:srgbClr val="C00000"/>
                </a:solidFill>
              </a:rPr>
              <a:t>Natural Stop</a:t>
            </a:r>
          </a:p>
        </p:txBody>
      </p:sp>
      <p:sp>
        <p:nvSpPr>
          <p:cNvPr id="13" name="TextBox 12">
            <a:extLst>
              <a:ext uri="{FF2B5EF4-FFF2-40B4-BE49-F238E27FC236}">
                <a16:creationId xmlns:a16="http://schemas.microsoft.com/office/drawing/2014/main" id="{3E09E78C-01E1-164A-8A02-B2E7E0A5B16A}"/>
              </a:ext>
            </a:extLst>
          </p:cNvPr>
          <p:cNvSpPr txBox="1"/>
          <p:nvPr/>
        </p:nvSpPr>
        <p:spPr>
          <a:xfrm>
            <a:off x="6271348" y="2130260"/>
            <a:ext cx="1130011" cy="698396"/>
          </a:xfrm>
          <a:prstGeom prst="rect">
            <a:avLst/>
          </a:prstGeom>
          <a:noFill/>
        </p:spPr>
        <p:txBody>
          <a:bodyPr wrap="square" rtlCol="0">
            <a:spAutoFit/>
          </a:bodyPr>
          <a:lstStyle/>
          <a:p>
            <a:r>
              <a:rPr lang="en-US" sz="1969" dirty="0">
                <a:solidFill>
                  <a:srgbClr val="C00000"/>
                </a:solidFill>
              </a:rPr>
              <a:t>Hard Stop</a:t>
            </a:r>
          </a:p>
        </p:txBody>
      </p:sp>
      <p:cxnSp>
        <p:nvCxnSpPr>
          <p:cNvPr id="16" name="Straight Connector 15">
            <a:extLst>
              <a:ext uri="{FF2B5EF4-FFF2-40B4-BE49-F238E27FC236}">
                <a16:creationId xmlns:a16="http://schemas.microsoft.com/office/drawing/2014/main" id="{12EFFB76-AF1D-5842-8574-9737E392F2E1}"/>
              </a:ext>
            </a:extLst>
          </p:cNvPr>
          <p:cNvCxnSpPr>
            <a:cxnSpLocks/>
          </p:cNvCxnSpPr>
          <p:nvPr/>
        </p:nvCxnSpPr>
        <p:spPr>
          <a:xfrm>
            <a:off x="6108989" y="1027609"/>
            <a:ext cx="0" cy="1290863"/>
          </a:xfrm>
          <a:prstGeom prst="line">
            <a:avLst/>
          </a:prstGeom>
          <a:ln w="41275">
            <a:solidFill>
              <a:srgbClr val="FF0000"/>
            </a:solidFill>
          </a:ln>
        </p:spPr>
        <p:style>
          <a:lnRef idx="1">
            <a:schemeClr val="accent1"/>
          </a:lnRef>
          <a:fillRef idx="0">
            <a:schemeClr val="accent1"/>
          </a:fillRef>
          <a:effectRef idx="0">
            <a:schemeClr val="accent1"/>
          </a:effectRef>
          <a:fontRef idx="minor">
            <a:schemeClr val="tx1"/>
          </a:fontRef>
        </p:style>
      </p:cxnSp>
      <p:sp>
        <p:nvSpPr>
          <p:cNvPr id="18" name="Oval 17">
            <a:extLst>
              <a:ext uri="{FF2B5EF4-FFF2-40B4-BE49-F238E27FC236}">
                <a16:creationId xmlns:a16="http://schemas.microsoft.com/office/drawing/2014/main" id="{1C1F1EE9-3925-0C4A-A92A-FE9B69A12031}"/>
              </a:ext>
            </a:extLst>
          </p:cNvPr>
          <p:cNvSpPr/>
          <p:nvPr/>
        </p:nvSpPr>
        <p:spPr>
          <a:xfrm>
            <a:off x="5634903" y="1027609"/>
            <a:ext cx="461097" cy="1290863"/>
          </a:xfrm>
          <a:prstGeom prst="ellipse">
            <a:avLst/>
          </a:prstGeom>
          <a:solidFill>
            <a:schemeClr val="lt1">
              <a:alpha val="0"/>
            </a:schemeClr>
          </a:solidFill>
          <a:ln w="38100"/>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66"/>
          </a:p>
        </p:txBody>
      </p:sp>
      <p:cxnSp>
        <p:nvCxnSpPr>
          <p:cNvPr id="19" name="Straight Arrow Connector 18">
            <a:extLst>
              <a:ext uri="{FF2B5EF4-FFF2-40B4-BE49-F238E27FC236}">
                <a16:creationId xmlns:a16="http://schemas.microsoft.com/office/drawing/2014/main" id="{C7541FA1-B339-0342-8021-FD4140FB7F99}"/>
              </a:ext>
            </a:extLst>
          </p:cNvPr>
          <p:cNvCxnSpPr>
            <a:cxnSpLocks/>
          </p:cNvCxnSpPr>
          <p:nvPr/>
        </p:nvCxnSpPr>
        <p:spPr>
          <a:xfrm flipV="1">
            <a:off x="5072151" y="2130260"/>
            <a:ext cx="562752" cy="564560"/>
          </a:xfrm>
          <a:prstGeom prst="straightConnector1">
            <a:avLst/>
          </a:prstGeom>
          <a:ln w="53975">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FD0F5347-875E-5542-93F4-D4C2DAAB907D}"/>
              </a:ext>
            </a:extLst>
          </p:cNvPr>
          <p:cNvSpPr txBox="1"/>
          <p:nvPr/>
        </p:nvSpPr>
        <p:spPr>
          <a:xfrm>
            <a:off x="3758176" y="2796581"/>
            <a:ext cx="1954658" cy="395365"/>
          </a:xfrm>
          <a:prstGeom prst="rect">
            <a:avLst/>
          </a:prstGeom>
          <a:noFill/>
        </p:spPr>
        <p:txBody>
          <a:bodyPr wrap="square" rtlCol="0">
            <a:spAutoFit/>
          </a:bodyPr>
          <a:lstStyle/>
          <a:p>
            <a:r>
              <a:rPr lang="en-US" sz="1969" dirty="0">
                <a:solidFill>
                  <a:srgbClr val="C00000"/>
                </a:solidFill>
              </a:rPr>
              <a:t>Force a Choice</a:t>
            </a:r>
          </a:p>
        </p:txBody>
      </p:sp>
      <p:sp>
        <p:nvSpPr>
          <p:cNvPr id="22" name="Slide Number Placeholder 21">
            <a:extLst>
              <a:ext uri="{FF2B5EF4-FFF2-40B4-BE49-F238E27FC236}">
                <a16:creationId xmlns:a16="http://schemas.microsoft.com/office/drawing/2014/main" id="{36063024-3741-984E-A9D8-27B4A340415A}"/>
              </a:ext>
            </a:extLst>
          </p:cNvPr>
          <p:cNvSpPr>
            <a:spLocks noGrp="1"/>
          </p:cNvSpPr>
          <p:nvPr>
            <p:ph type="sldNum" sz="quarter" idx="2"/>
          </p:nvPr>
        </p:nvSpPr>
        <p:spPr/>
        <p:txBody>
          <a:bodyPr/>
          <a:lstStyle/>
          <a:p>
            <a:fld id="{86CB4B4D-7CA3-9044-876B-883B54F8677D}" type="slidenum">
              <a:rPr lang="en-US" smtClean="0"/>
              <a:t>19</a:t>
            </a:fld>
            <a:endParaRPr lang="en-US"/>
          </a:p>
        </p:txBody>
      </p:sp>
      <p:pic>
        <p:nvPicPr>
          <p:cNvPr id="10" name="Picture 9" descr="Graphical user interface, chart, line chart&#10;&#10;Description automatically generated">
            <a:extLst>
              <a:ext uri="{FF2B5EF4-FFF2-40B4-BE49-F238E27FC236}">
                <a16:creationId xmlns:a16="http://schemas.microsoft.com/office/drawing/2014/main" id="{5F90153E-F785-0A44-B327-A34BD069D594}"/>
              </a:ext>
            </a:extLst>
          </p:cNvPr>
          <p:cNvPicPr>
            <a:picLocks noChangeAspect="1"/>
          </p:cNvPicPr>
          <p:nvPr/>
        </p:nvPicPr>
        <p:blipFill>
          <a:blip r:embed="rId3"/>
          <a:stretch>
            <a:fillRect/>
          </a:stretch>
        </p:blipFill>
        <p:spPr>
          <a:xfrm>
            <a:off x="2100999" y="3349245"/>
            <a:ext cx="7987381" cy="3194952"/>
          </a:xfrm>
          <a:prstGeom prst="rect">
            <a:avLst/>
          </a:prstGeom>
        </p:spPr>
      </p:pic>
    </p:spTree>
    <p:extLst>
      <p:ext uri="{BB962C8B-B14F-4D97-AF65-F5344CB8AC3E}">
        <p14:creationId xmlns:p14="http://schemas.microsoft.com/office/powerpoint/2010/main" val="351584275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8" grpId="0" animBg="1"/>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E2DD5-53D2-8541-AEB6-9E54C58B8BF6}"/>
              </a:ext>
            </a:extLst>
          </p:cNvPr>
          <p:cNvSpPr>
            <a:spLocks noGrp="1"/>
          </p:cNvSpPr>
          <p:nvPr>
            <p:ph type="title"/>
          </p:nvPr>
        </p:nvSpPr>
        <p:spPr>
          <a:xfrm>
            <a:off x="789214" y="286834"/>
            <a:ext cx="10515600" cy="1325563"/>
          </a:xfrm>
        </p:spPr>
        <p:txBody>
          <a:bodyPr>
            <a:normAutofit/>
          </a:bodyPr>
          <a:lstStyle/>
          <a:p>
            <a:r>
              <a:rPr lang="en-US" sz="4300" dirty="0">
                <a:latin typeface="Times New Roman" panose="02020603050405020304" pitchFamily="18" charset="0"/>
                <a:cs typeface="Times New Roman" panose="02020603050405020304" pitchFamily="18" charset="0"/>
              </a:rPr>
              <a:t>Hidden Markov Model</a:t>
            </a:r>
          </a:p>
        </p:txBody>
      </p:sp>
      <p:sp>
        <p:nvSpPr>
          <p:cNvPr id="4" name="TextBox 3">
            <a:extLst>
              <a:ext uri="{FF2B5EF4-FFF2-40B4-BE49-F238E27FC236}">
                <a16:creationId xmlns:a16="http://schemas.microsoft.com/office/drawing/2014/main" id="{5775A5A6-6AFE-AC43-9D19-10BEEAFE60F7}"/>
              </a:ext>
            </a:extLst>
          </p:cNvPr>
          <p:cNvSpPr txBox="1"/>
          <p:nvPr/>
        </p:nvSpPr>
        <p:spPr>
          <a:xfrm>
            <a:off x="1255549" y="1628847"/>
            <a:ext cx="7870371" cy="646331"/>
          </a:xfrm>
          <a:prstGeom prst="rect">
            <a:avLst/>
          </a:prstGeom>
          <a:noFill/>
        </p:spPr>
        <p:txBody>
          <a:bodyPr wrap="square" rtlCol="0">
            <a:spAutoFit/>
          </a:bodyPr>
          <a:lstStyle/>
          <a:p>
            <a:r>
              <a:rPr lang="en-US" dirty="0"/>
              <a:t>HMM is a machine learning model for problems where the goal is to recover a data sequence that is not immediately observable</a:t>
            </a:r>
          </a:p>
        </p:txBody>
      </p:sp>
      <p:sp>
        <p:nvSpPr>
          <p:cNvPr id="7" name="TextBox 6">
            <a:extLst>
              <a:ext uri="{FF2B5EF4-FFF2-40B4-BE49-F238E27FC236}">
                <a16:creationId xmlns:a16="http://schemas.microsoft.com/office/drawing/2014/main" id="{EBF5975E-A511-854C-AD77-F8D6BDFFBC46}"/>
              </a:ext>
            </a:extLst>
          </p:cNvPr>
          <p:cNvSpPr txBox="1"/>
          <p:nvPr/>
        </p:nvSpPr>
        <p:spPr>
          <a:xfrm>
            <a:off x="2393106" y="6047946"/>
            <a:ext cx="5595256" cy="523220"/>
          </a:xfrm>
          <a:prstGeom prst="rect">
            <a:avLst/>
          </a:prstGeom>
          <a:noFill/>
        </p:spPr>
        <p:txBody>
          <a:bodyPr wrap="square" rtlCol="0">
            <a:spAutoFit/>
          </a:bodyPr>
          <a:lstStyle/>
          <a:p>
            <a:r>
              <a:rPr lang="en-US" sz="2800" dirty="0"/>
              <a:t>Bike-paint-paint-shop-clean</a:t>
            </a:r>
            <a:endParaRPr lang="en-US" sz="2800" u="sng" dirty="0"/>
          </a:p>
        </p:txBody>
      </p:sp>
      <p:pic>
        <p:nvPicPr>
          <p:cNvPr id="5" name="Picture 4" descr="Diagram&#10;&#10;Description automatically generated">
            <a:extLst>
              <a:ext uri="{FF2B5EF4-FFF2-40B4-BE49-F238E27FC236}">
                <a16:creationId xmlns:a16="http://schemas.microsoft.com/office/drawing/2014/main" id="{2E7EB29B-0263-B244-AEAC-47B6B7D74CA2}"/>
              </a:ext>
            </a:extLst>
          </p:cNvPr>
          <p:cNvPicPr>
            <a:picLocks noChangeAspect="1"/>
          </p:cNvPicPr>
          <p:nvPr/>
        </p:nvPicPr>
        <p:blipFill>
          <a:blip r:embed="rId3"/>
          <a:stretch>
            <a:fillRect/>
          </a:stretch>
        </p:blipFill>
        <p:spPr>
          <a:xfrm>
            <a:off x="1255549" y="2311320"/>
            <a:ext cx="8160592" cy="3661146"/>
          </a:xfrm>
          <a:prstGeom prst="rect">
            <a:avLst/>
          </a:prstGeom>
        </p:spPr>
      </p:pic>
      <p:sp>
        <p:nvSpPr>
          <p:cNvPr id="3" name="TextBox 2">
            <a:extLst>
              <a:ext uri="{FF2B5EF4-FFF2-40B4-BE49-F238E27FC236}">
                <a16:creationId xmlns:a16="http://schemas.microsoft.com/office/drawing/2014/main" id="{A56EE9FD-FA53-BE4F-A54B-E21308802BDE}"/>
              </a:ext>
            </a:extLst>
          </p:cNvPr>
          <p:cNvSpPr txBox="1"/>
          <p:nvPr/>
        </p:nvSpPr>
        <p:spPr>
          <a:xfrm>
            <a:off x="9125920" y="1259514"/>
            <a:ext cx="2818430" cy="1815882"/>
          </a:xfrm>
          <a:prstGeom prst="rect">
            <a:avLst/>
          </a:prstGeom>
          <a:noFill/>
        </p:spPr>
        <p:txBody>
          <a:bodyPr wrap="square" rtlCol="0">
            <a:spAutoFit/>
          </a:bodyPr>
          <a:lstStyle/>
          <a:p>
            <a:r>
              <a:rPr lang="en-US" sz="2800" dirty="0"/>
              <a:t>Why HMM?</a:t>
            </a:r>
          </a:p>
          <a:p>
            <a:r>
              <a:rPr lang="en-US" sz="2800" dirty="0"/>
              <a:t>Advantages:</a:t>
            </a:r>
          </a:p>
          <a:p>
            <a:pPr marL="457200" indent="-457200">
              <a:buFont typeface="Arial" panose="020B0604020202020204" pitchFamily="34" charset="0"/>
              <a:buChar char="•"/>
            </a:pPr>
            <a:r>
              <a:rPr lang="en-US" sz="2800" dirty="0"/>
              <a:t>Explainable</a:t>
            </a:r>
          </a:p>
          <a:p>
            <a:pPr marL="457200" indent="-457200">
              <a:buFont typeface="Arial" panose="020B0604020202020204" pitchFamily="34" charset="0"/>
              <a:buChar char="•"/>
            </a:pPr>
            <a:r>
              <a:rPr lang="en-US" sz="2800" dirty="0"/>
              <a:t>Reliable</a:t>
            </a:r>
          </a:p>
        </p:txBody>
      </p:sp>
      <p:sp>
        <p:nvSpPr>
          <p:cNvPr id="6" name="Rectangle 5">
            <a:extLst>
              <a:ext uri="{FF2B5EF4-FFF2-40B4-BE49-F238E27FC236}">
                <a16:creationId xmlns:a16="http://schemas.microsoft.com/office/drawing/2014/main" id="{79EAB46A-E701-A244-8A72-F297007D0F06}"/>
              </a:ext>
            </a:extLst>
          </p:cNvPr>
          <p:cNvSpPr/>
          <p:nvPr/>
        </p:nvSpPr>
        <p:spPr>
          <a:xfrm>
            <a:off x="2600325" y="3075396"/>
            <a:ext cx="914400" cy="75365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Happy</a:t>
            </a:r>
          </a:p>
        </p:txBody>
      </p:sp>
      <p:sp>
        <p:nvSpPr>
          <p:cNvPr id="8" name="Oval 7">
            <a:extLst>
              <a:ext uri="{FF2B5EF4-FFF2-40B4-BE49-F238E27FC236}">
                <a16:creationId xmlns:a16="http://schemas.microsoft.com/office/drawing/2014/main" id="{3409A0AB-B4DC-C94E-839D-21AADCF651F8}"/>
              </a:ext>
            </a:extLst>
          </p:cNvPr>
          <p:cNvSpPr/>
          <p:nvPr/>
        </p:nvSpPr>
        <p:spPr>
          <a:xfrm>
            <a:off x="5343525" y="3075396"/>
            <a:ext cx="1028700" cy="753654"/>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Sad</a:t>
            </a:r>
          </a:p>
        </p:txBody>
      </p:sp>
      <p:sp>
        <p:nvSpPr>
          <p:cNvPr id="10" name="TextBox 9">
            <a:extLst>
              <a:ext uri="{FF2B5EF4-FFF2-40B4-BE49-F238E27FC236}">
                <a16:creationId xmlns:a16="http://schemas.microsoft.com/office/drawing/2014/main" id="{DB9E62F2-B59B-1447-9B15-95044D3D3CC6}"/>
              </a:ext>
            </a:extLst>
          </p:cNvPr>
          <p:cNvSpPr txBox="1"/>
          <p:nvPr/>
        </p:nvSpPr>
        <p:spPr>
          <a:xfrm>
            <a:off x="1255549" y="6075437"/>
            <a:ext cx="1125311" cy="461665"/>
          </a:xfrm>
          <a:prstGeom prst="rect">
            <a:avLst/>
          </a:prstGeom>
          <a:noFill/>
        </p:spPr>
        <p:txBody>
          <a:bodyPr wrap="square" rtlCol="0">
            <a:spAutoFit/>
          </a:bodyPr>
          <a:lstStyle/>
          <a:p>
            <a:r>
              <a:rPr lang="en-US" sz="2400" dirty="0"/>
              <a:t>Data:</a:t>
            </a:r>
          </a:p>
        </p:txBody>
      </p:sp>
    </p:spTree>
    <p:extLst>
      <p:ext uri="{BB962C8B-B14F-4D97-AF65-F5344CB8AC3E}">
        <p14:creationId xmlns:p14="http://schemas.microsoft.com/office/powerpoint/2010/main" val="815618235"/>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E2DD5-53D2-8541-AEB6-9E54C58B8BF6}"/>
              </a:ext>
            </a:extLst>
          </p:cNvPr>
          <p:cNvSpPr>
            <a:spLocks noGrp="1"/>
          </p:cNvSpPr>
          <p:nvPr>
            <p:ph type="title"/>
          </p:nvPr>
        </p:nvSpPr>
        <p:spPr/>
        <p:txBody>
          <a:bodyPr>
            <a:normAutofit/>
          </a:bodyPr>
          <a:lstStyle/>
          <a:p>
            <a:r>
              <a:rPr lang="en-US" sz="4300" dirty="0">
                <a:latin typeface="Times New Roman" panose="02020603050405020304" pitchFamily="18" charset="0"/>
                <a:cs typeface="Times New Roman" panose="02020603050405020304" pitchFamily="18" charset="0"/>
              </a:rPr>
              <a:t>Why we need HMM?</a:t>
            </a:r>
          </a:p>
        </p:txBody>
      </p:sp>
      <p:sp>
        <p:nvSpPr>
          <p:cNvPr id="11" name="TextBox 10">
            <a:extLst>
              <a:ext uri="{FF2B5EF4-FFF2-40B4-BE49-F238E27FC236}">
                <a16:creationId xmlns:a16="http://schemas.microsoft.com/office/drawing/2014/main" id="{352567DB-A65B-774E-9DD2-BFF8FE35B5EA}"/>
              </a:ext>
            </a:extLst>
          </p:cNvPr>
          <p:cNvSpPr txBox="1"/>
          <p:nvPr/>
        </p:nvSpPr>
        <p:spPr>
          <a:xfrm>
            <a:off x="838200" y="2112070"/>
            <a:ext cx="6096000" cy="3385542"/>
          </a:xfrm>
          <a:prstGeom prst="rect">
            <a:avLst/>
          </a:prstGeom>
          <a:noFill/>
        </p:spPr>
        <p:txBody>
          <a:bodyPr wrap="square" rtlCol="0">
            <a:spAutoFit/>
          </a:bodyPr>
          <a:lstStyle/>
          <a:p>
            <a:pPr marL="285750" indent="-285750">
              <a:buFont typeface="Arial" panose="020B0604020202020204" pitchFamily="34" charset="0"/>
              <a:buChar char="•"/>
            </a:pPr>
            <a:r>
              <a:rPr lang="en-US" sz="2800" dirty="0">
                <a:latin typeface="Times" pitchFamily="2" charset="0"/>
              </a:rPr>
              <a:t>DDM restricts the fixation data only on choices themselves, it cannot incorporate other information like counterpart payoff.</a:t>
            </a:r>
          </a:p>
          <a:p>
            <a:pPr marL="285750" indent="-285750">
              <a:buFont typeface="Arial" panose="020B0604020202020204" pitchFamily="34" charset="0"/>
              <a:buChar char="•"/>
            </a:pPr>
            <a:r>
              <a:rPr lang="en-US" sz="2800" dirty="0">
                <a:latin typeface="Times" pitchFamily="2" charset="0"/>
              </a:rPr>
              <a:t>DDM limits in the number of choices, it works best for a two choices problem. </a:t>
            </a:r>
          </a:p>
          <a:p>
            <a:endParaRPr lang="en-US" dirty="0">
              <a:latin typeface="Times" pitchFamily="2" charset="0"/>
            </a:endParaRPr>
          </a:p>
        </p:txBody>
      </p:sp>
      <p:pic>
        <p:nvPicPr>
          <p:cNvPr id="2052" name="Picture 4" descr="PDF] The Multi-Attribute Attentional Drift Diffusion Model of Consumer  Choice | Semantic Scholar">
            <a:extLst>
              <a:ext uri="{FF2B5EF4-FFF2-40B4-BE49-F238E27FC236}">
                <a16:creationId xmlns:a16="http://schemas.microsoft.com/office/drawing/2014/main" id="{3BC9CBE9-9303-7649-BC06-4A1E9F2D126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34200" y="1975457"/>
            <a:ext cx="5059680" cy="218198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05712352"/>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hape 203">
            <a:extLst>
              <a:ext uri="{FF2B5EF4-FFF2-40B4-BE49-F238E27FC236}">
                <a16:creationId xmlns:a16="http://schemas.microsoft.com/office/drawing/2014/main" id="{492C7E30-837E-3242-99A8-D9F496FF8338}"/>
              </a:ext>
            </a:extLst>
          </p:cNvPr>
          <p:cNvSpPr/>
          <p:nvPr/>
        </p:nvSpPr>
        <p:spPr>
          <a:xfrm>
            <a:off x="4670599" y="423545"/>
            <a:ext cx="8326845" cy="580736"/>
          </a:xfrm>
          <a:prstGeom prst="rect">
            <a:avLst/>
          </a:prstGeom>
          <a:ln w="12700">
            <a:miter lim="400000"/>
          </a:ln>
          <a:extLst>
            <a:ext uri="{C572A759-6A51-4108-AA02-DFA0A04FC94B}">
              <ma14:wrappingTextBoxFlag xmlns="" xmlns:ma14="http://schemas.microsoft.com/office/mac/drawingml/2011/main" val="1"/>
            </a:ext>
          </a:extLst>
        </p:spPr>
        <p:txBody>
          <a:bodyPr wrap="square" lIns="35719" tIns="35719" rIns="35719" bIns="35719" anchor="ctr">
            <a:spAutoFit/>
          </a:bodyPr>
          <a:lstStyle>
            <a:lvl1pPr>
              <a:defRPr sz="4700"/>
            </a:lvl1pPr>
          </a:lstStyle>
          <a:p>
            <a:r>
              <a:rPr lang="en-US" sz="3305" dirty="0">
                <a:latin typeface="Times New Roman" panose="02020603050405020304" pitchFamily="18" charset="0"/>
                <a:cs typeface="Times New Roman" panose="02020603050405020304" pitchFamily="18" charset="0"/>
              </a:rPr>
              <a:t>Conclusion</a:t>
            </a:r>
            <a:endParaRPr sz="3305" dirty="0">
              <a:latin typeface="Times New Roman" panose="02020603050405020304" pitchFamily="18" charset="0"/>
              <a:cs typeface="Times New Roman" panose="02020603050405020304" pitchFamily="18" charset="0"/>
            </a:endParaRPr>
          </a:p>
        </p:txBody>
      </p:sp>
      <p:sp>
        <p:nvSpPr>
          <p:cNvPr id="4" name="TextBox 3">
            <a:extLst>
              <a:ext uri="{FF2B5EF4-FFF2-40B4-BE49-F238E27FC236}">
                <a16:creationId xmlns:a16="http://schemas.microsoft.com/office/drawing/2014/main" id="{73F663AB-1AE6-2E4C-9F0D-5A9643EDFF7D}"/>
              </a:ext>
            </a:extLst>
          </p:cNvPr>
          <p:cNvSpPr txBox="1"/>
          <p:nvPr/>
        </p:nvSpPr>
        <p:spPr>
          <a:xfrm>
            <a:off x="879231" y="1230923"/>
            <a:ext cx="10691446" cy="4893647"/>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Proposed a new method, HMM, to dynamically model eye-tracking data. </a:t>
            </a:r>
          </a:p>
          <a:p>
            <a:r>
              <a:rPr lang="en-US" sz="2400" dirty="0">
                <a:latin typeface="Times New Roman" panose="02020603050405020304" pitchFamily="18" charset="0"/>
                <a:cs typeface="Times New Roman" panose="02020603050405020304" pitchFamily="18" charset="0"/>
              </a:rPr>
              <a:t>1. Easy to generalize and estimate. 2. Noise resistant and learns principle components. </a:t>
            </a:r>
          </a:p>
          <a:p>
            <a:endParaRPr lang="en-US" sz="2400" dirty="0">
              <a:latin typeface="Times New Roman" panose="02020603050405020304" pitchFamily="18" charset="0"/>
              <a:cs typeface="Times New Roman" panose="02020603050405020304" pitchFamily="18" charset="0"/>
            </a:endParaRPr>
          </a:p>
          <a:p>
            <a:r>
              <a:rPr lang="en-US" sz="2400" u="sng" dirty="0">
                <a:latin typeface="Times New Roman" panose="02020603050405020304" pitchFamily="18" charset="0"/>
                <a:cs typeface="Times New Roman" panose="02020603050405020304" pitchFamily="18" charset="0"/>
              </a:rPr>
              <a:t>Application:</a:t>
            </a:r>
          </a:p>
          <a:p>
            <a:r>
              <a:rPr lang="en-US" sz="2400" dirty="0">
                <a:latin typeface="Times New Roman" panose="02020603050405020304" pitchFamily="18" charset="0"/>
                <a:cs typeface="Times New Roman" panose="02020603050405020304" pitchFamily="18" charset="0"/>
              </a:rPr>
              <a:t>In location games, continuous action space, information space: non-neutral frame/images without payoff.</a:t>
            </a:r>
          </a:p>
          <a:p>
            <a:r>
              <a:rPr lang="en-US" sz="2400" dirty="0">
                <a:latin typeface="Times New Roman" panose="02020603050405020304" pitchFamily="18" charset="0"/>
                <a:cs typeface="Times New Roman" panose="02020603050405020304" pitchFamily="18" charset="0"/>
              </a:rPr>
              <a:t>	Still see a transitional effect and strong saliency effect.</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HMM induces a new system of levels that have many advantages.</a:t>
            </a: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HMM can further incorporate duration time and make predictions about time effect.</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012087628"/>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AD27D-CED0-E040-8271-DC8A14F67BFE}"/>
              </a:ext>
            </a:extLst>
          </p:cNvPr>
          <p:cNvSpPr>
            <a:spLocks noGrp="1"/>
          </p:cNvSpPr>
          <p:nvPr>
            <p:ph type="title"/>
          </p:nvPr>
        </p:nvSpPr>
        <p:spPr>
          <a:xfrm>
            <a:off x="609600" y="2766218"/>
            <a:ext cx="10515600" cy="1325563"/>
          </a:xfrm>
        </p:spPr>
        <p:txBody>
          <a:bodyPr>
            <a:normAutofit/>
          </a:bodyPr>
          <a:lstStyle/>
          <a:p>
            <a:r>
              <a:rPr lang="en-US" sz="4000" dirty="0"/>
              <a:t>Thank you!!</a:t>
            </a:r>
          </a:p>
        </p:txBody>
      </p:sp>
    </p:spTree>
    <p:extLst>
      <p:ext uri="{BB962C8B-B14F-4D97-AF65-F5344CB8AC3E}">
        <p14:creationId xmlns:p14="http://schemas.microsoft.com/office/powerpoint/2010/main" val="4165032550"/>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E2DD5-53D2-8541-AEB6-9E54C58B8BF6}"/>
              </a:ext>
            </a:extLst>
          </p:cNvPr>
          <p:cNvSpPr>
            <a:spLocks noGrp="1"/>
          </p:cNvSpPr>
          <p:nvPr>
            <p:ph type="title"/>
          </p:nvPr>
        </p:nvSpPr>
        <p:spPr/>
        <p:txBody>
          <a:bodyPr>
            <a:normAutofit/>
          </a:bodyPr>
          <a:lstStyle/>
          <a:p>
            <a:r>
              <a:rPr lang="en-US" sz="4300" dirty="0">
                <a:latin typeface="Times New Roman" panose="02020603050405020304" pitchFamily="18" charset="0"/>
                <a:cs typeface="Times New Roman" panose="02020603050405020304" pitchFamily="18" charset="0"/>
              </a:rPr>
              <a:t>Background</a:t>
            </a:r>
          </a:p>
        </p:txBody>
      </p:sp>
      <p:sp>
        <p:nvSpPr>
          <p:cNvPr id="3" name="TextBox 2">
            <a:extLst>
              <a:ext uri="{FF2B5EF4-FFF2-40B4-BE49-F238E27FC236}">
                <a16:creationId xmlns:a16="http://schemas.microsoft.com/office/drawing/2014/main" id="{E5E95EDB-C25B-C847-9FE4-33C9FC40642A}"/>
              </a:ext>
            </a:extLst>
          </p:cNvPr>
          <p:cNvSpPr txBox="1"/>
          <p:nvPr/>
        </p:nvSpPr>
        <p:spPr>
          <a:xfrm>
            <a:off x="994611" y="1443789"/>
            <a:ext cx="9929203" cy="5693866"/>
          </a:xfrm>
          <a:prstGeom prst="rect">
            <a:avLst/>
          </a:prstGeom>
          <a:noFill/>
        </p:spPr>
        <p:txBody>
          <a:bodyPr wrap="square" rtlCol="0">
            <a:spAutoFit/>
          </a:bodyPr>
          <a:lstStyle/>
          <a:p>
            <a:pPr marL="457200" indent="-457200">
              <a:buFont typeface="Arial" panose="020B0604020202020204" pitchFamily="34" charset="0"/>
              <a:buChar char="•"/>
            </a:pPr>
            <a:r>
              <a:rPr lang="en-US" sz="2800" dirty="0">
                <a:latin typeface="Times" pitchFamily="2" charset="0"/>
              </a:rPr>
              <a:t>Crawford, Costa-</a:t>
            </a:r>
            <a:r>
              <a:rPr lang="en-US" sz="2800" dirty="0" err="1">
                <a:latin typeface="Times" pitchFamily="2" charset="0"/>
              </a:rPr>
              <a:t>gomes</a:t>
            </a:r>
            <a:r>
              <a:rPr lang="en-US" sz="2800" dirty="0">
                <a:latin typeface="Times" pitchFamily="2" charset="0"/>
              </a:rPr>
              <a:t> and </a:t>
            </a:r>
            <a:r>
              <a:rPr lang="en-US" sz="2800" dirty="0" err="1">
                <a:latin typeface="Times" pitchFamily="2" charset="0"/>
              </a:rPr>
              <a:t>Broseta</a:t>
            </a:r>
            <a:r>
              <a:rPr lang="en-US" sz="2800" dirty="0">
                <a:latin typeface="Times" pitchFamily="2" charset="0"/>
              </a:rPr>
              <a:t> (2001), mouse-tracking and information search. </a:t>
            </a:r>
          </a:p>
          <a:p>
            <a:pPr marL="457200" indent="-457200">
              <a:buFont typeface="Arial" panose="020B0604020202020204" pitchFamily="34" charset="0"/>
              <a:buChar char="•"/>
            </a:pPr>
            <a:endParaRPr lang="en-US" sz="2800" dirty="0">
              <a:latin typeface="Times" pitchFamily="2" charset="0"/>
            </a:endParaRPr>
          </a:p>
          <a:p>
            <a:pPr marL="457200" indent="-457200">
              <a:buFont typeface="Arial" panose="020B0604020202020204" pitchFamily="34" charset="0"/>
              <a:buChar char="•"/>
            </a:pPr>
            <a:r>
              <a:rPr lang="en-US" sz="2800" dirty="0">
                <a:latin typeface="Times" pitchFamily="2" charset="0"/>
              </a:rPr>
              <a:t>Wang, </a:t>
            </a:r>
            <a:r>
              <a:rPr lang="en-US" sz="2800" dirty="0" err="1">
                <a:latin typeface="Times" pitchFamily="2" charset="0"/>
              </a:rPr>
              <a:t>Spezio</a:t>
            </a:r>
            <a:r>
              <a:rPr lang="en-US" sz="2800" dirty="0">
                <a:latin typeface="Times" pitchFamily="2" charset="0"/>
              </a:rPr>
              <a:t> and Camerer (2010) , </a:t>
            </a:r>
            <a:r>
              <a:rPr lang="en-US" sz="2800" dirty="0" err="1">
                <a:latin typeface="Times" pitchFamily="2" charset="0"/>
              </a:rPr>
              <a:t>Polonio</a:t>
            </a:r>
            <a:r>
              <a:rPr lang="en-US" sz="2800" dirty="0">
                <a:latin typeface="Times" pitchFamily="2" charset="0"/>
              </a:rPr>
              <a:t> </a:t>
            </a:r>
            <a:r>
              <a:rPr lang="en-US" sz="2800" dirty="0" err="1">
                <a:latin typeface="Times" pitchFamily="2" charset="0"/>
              </a:rPr>
              <a:t>Guida</a:t>
            </a:r>
            <a:r>
              <a:rPr lang="en-US" sz="2800" dirty="0">
                <a:latin typeface="Times" pitchFamily="2" charset="0"/>
              </a:rPr>
              <a:t> and </a:t>
            </a:r>
            <a:r>
              <a:rPr lang="en-US" sz="2800" dirty="0" err="1">
                <a:latin typeface="Times" pitchFamily="2" charset="0"/>
              </a:rPr>
              <a:t>Coricelli</a:t>
            </a:r>
            <a:r>
              <a:rPr lang="en-US" sz="2800" dirty="0">
                <a:latin typeface="Times" pitchFamily="2" charset="0"/>
              </a:rPr>
              <a:t> (2015), </a:t>
            </a:r>
            <a:r>
              <a:rPr lang="en-US" sz="2800" dirty="0" err="1">
                <a:latin typeface="Times" pitchFamily="2" charset="0"/>
              </a:rPr>
              <a:t>Polonio</a:t>
            </a:r>
            <a:r>
              <a:rPr lang="en-US" sz="2800" dirty="0">
                <a:latin typeface="Times" pitchFamily="2" charset="0"/>
              </a:rPr>
              <a:t>, </a:t>
            </a:r>
            <a:r>
              <a:rPr lang="en-US" sz="2800" dirty="0" err="1">
                <a:latin typeface="Times" pitchFamily="2" charset="0"/>
              </a:rPr>
              <a:t>Devetag</a:t>
            </a:r>
            <a:r>
              <a:rPr lang="en-US" sz="2800" dirty="0">
                <a:latin typeface="Times" pitchFamily="2" charset="0"/>
              </a:rPr>
              <a:t> and </a:t>
            </a:r>
            <a:r>
              <a:rPr lang="en-US" sz="2800" dirty="0" err="1">
                <a:latin typeface="Times" pitchFamily="2" charset="0"/>
              </a:rPr>
              <a:t>Guida</a:t>
            </a:r>
            <a:r>
              <a:rPr lang="en-US" sz="2800" dirty="0">
                <a:latin typeface="Times" pitchFamily="2" charset="0"/>
              </a:rPr>
              <a:t> (2016), </a:t>
            </a:r>
            <a:r>
              <a:rPr lang="en-US" sz="2800" dirty="0" err="1">
                <a:latin typeface="Times" pitchFamily="2" charset="0"/>
              </a:rPr>
              <a:t>Zonca</a:t>
            </a:r>
            <a:r>
              <a:rPr lang="en-US" sz="2800" dirty="0">
                <a:latin typeface="Times" pitchFamily="2" charset="0"/>
              </a:rPr>
              <a:t>, </a:t>
            </a:r>
            <a:r>
              <a:rPr lang="en-US" sz="2800" dirty="0" err="1">
                <a:latin typeface="Times" pitchFamily="2" charset="0"/>
              </a:rPr>
              <a:t>Coricelli</a:t>
            </a:r>
            <a:r>
              <a:rPr lang="en-US" sz="2800" dirty="0">
                <a:latin typeface="Times" pitchFamily="2" charset="0"/>
              </a:rPr>
              <a:t> and </a:t>
            </a:r>
            <a:r>
              <a:rPr lang="en-US" sz="2800" dirty="0" err="1">
                <a:latin typeface="Times" pitchFamily="2" charset="0"/>
              </a:rPr>
              <a:t>Polonio</a:t>
            </a:r>
            <a:r>
              <a:rPr lang="en-US" sz="2800" dirty="0">
                <a:latin typeface="Times" pitchFamily="2" charset="0"/>
              </a:rPr>
              <a:t> (2019), eye-tracking on different non-cooperative games,</a:t>
            </a:r>
            <a:r>
              <a:rPr lang="zh-CN" altLang="en-US" sz="2800" dirty="0">
                <a:latin typeface="Times" pitchFamily="2" charset="0"/>
              </a:rPr>
              <a:t> </a:t>
            </a:r>
            <a:r>
              <a:rPr lang="en-US" altLang="zh-CN" sz="2800" dirty="0">
                <a:latin typeface="Times" pitchFamily="2" charset="0"/>
              </a:rPr>
              <a:t>pre-specified patterns, many talks today!</a:t>
            </a:r>
          </a:p>
          <a:p>
            <a:pPr marL="457200" indent="-457200">
              <a:buFont typeface="Arial" panose="020B0604020202020204" pitchFamily="34" charset="0"/>
              <a:buChar char="•"/>
            </a:pPr>
            <a:endParaRPr lang="en-US" sz="2800" dirty="0">
              <a:latin typeface="Times" pitchFamily="2" charset="0"/>
            </a:endParaRPr>
          </a:p>
          <a:p>
            <a:pPr marL="457200" indent="-457200">
              <a:buFont typeface="Arial" panose="020B0604020202020204" pitchFamily="34" charset="0"/>
              <a:buChar char="•"/>
            </a:pPr>
            <a:r>
              <a:rPr lang="en-US" sz="2800" dirty="0" err="1">
                <a:latin typeface="Times" pitchFamily="2" charset="0"/>
              </a:rPr>
              <a:t>Krajbich</a:t>
            </a:r>
            <a:r>
              <a:rPr lang="en-US" sz="2800" dirty="0">
                <a:latin typeface="Times" pitchFamily="2" charset="0"/>
              </a:rPr>
              <a:t>, Armel and Rangel (2010), </a:t>
            </a:r>
            <a:r>
              <a:rPr lang="en-US" sz="2800" dirty="0" err="1">
                <a:latin typeface="Times" pitchFamily="2" charset="0"/>
              </a:rPr>
              <a:t>Krajbich</a:t>
            </a:r>
            <a:r>
              <a:rPr lang="en-US" sz="2800" dirty="0">
                <a:latin typeface="Times" pitchFamily="2" charset="0"/>
              </a:rPr>
              <a:t> and Rangel (2011), , </a:t>
            </a:r>
            <a:r>
              <a:rPr lang="en-US" sz="2800" dirty="0" err="1">
                <a:latin typeface="Times" pitchFamily="2" charset="0"/>
              </a:rPr>
              <a:t>Golman</a:t>
            </a:r>
            <a:r>
              <a:rPr lang="en-US" sz="2800" dirty="0">
                <a:latin typeface="Times" pitchFamily="2" charset="0"/>
              </a:rPr>
              <a:t>, Bhatia and Kane (2019) : Sequential sampling method to model gaze (DDM)</a:t>
            </a:r>
          </a:p>
          <a:p>
            <a:pPr marL="285750" indent="-285750">
              <a:buFont typeface="Arial" panose="020B0604020202020204" pitchFamily="34" charset="0"/>
              <a:buChar char="•"/>
            </a:pPr>
            <a:endParaRPr lang="en-US" sz="2800" dirty="0">
              <a:latin typeface="Times" pitchFamily="2" charset="0"/>
            </a:endParaRPr>
          </a:p>
          <a:p>
            <a:pPr marL="285750" indent="-285750">
              <a:buFont typeface="Arial" panose="020B0604020202020204" pitchFamily="34" charset="0"/>
              <a:buChar char="•"/>
            </a:pPr>
            <a:endParaRPr lang="en-US" sz="2800" dirty="0">
              <a:latin typeface="Times" pitchFamily="2" charset="0"/>
            </a:endParaRPr>
          </a:p>
        </p:txBody>
      </p:sp>
    </p:spTree>
    <p:extLst>
      <p:ext uri="{BB962C8B-B14F-4D97-AF65-F5344CB8AC3E}">
        <p14:creationId xmlns:p14="http://schemas.microsoft.com/office/powerpoint/2010/main" val="1490242662"/>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E2DD5-53D2-8541-AEB6-9E54C58B8BF6}"/>
              </a:ext>
            </a:extLst>
          </p:cNvPr>
          <p:cNvSpPr>
            <a:spLocks noGrp="1"/>
          </p:cNvSpPr>
          <p:nvPr>
            <p:ph type="title"/>
          </p:nvPr>
        </p:nvSpPr>
        <p:spPr/>
        <p:txBody>
          <a:bodyPr>
            <a:normAutofit/>
          </a:bodyPr>
          <a:lstStyle/>
          <a:p>
            <a:r>
              <a:rPr lang="en-US" sz="4300" dirty="0">
                <a:latin typeface="Times New Roman" panose="02020603050405020304" pitchFamily="18" charset="0"/>
                <a:cs typeface="Times New Roman" panose="02020603050405020304" pitchFamily="18" charset="0"/>
              </a:rPr>
              <a:t>Motivations of HMM</a:t>
            </a:r>
          </a:p>
        </p:txBody>
      </p:sp>
      <p:sp>
        <p:nvSpPr>
          <p:cNvPr id="3" name="TextBox 2">
            <a:extLst>
              <a:ext uri="{FF2B5EF4-FFF2-40B4-BE49-F238E27FC236}">
                <a16:creationId xmlns:a16="http://schemas.microsoft.com/office/drawing/2014/main" id="{E5E95EDB-C25B-C847-9FE4-33C9FC40642A}"/>
              </a:ext>
            </a:extLst>
          </p:cNvPr>
          <p:cNvSpPr txBox="1"/>
          <p:nvPr/>
        </p:nvSpPr>
        <p:spPr>
          <a:xfrm>
            <a:off x="994611" y="1443789"/>
            <a:ext cx="9625263" cy="3970318"/>
          </a:xfrm>
          <a:prstGeom prst="rect">
            <a:avLst/>
          </a:prstGeom>
          <a:noFill/>
        </p:spPr>
        <p:txBody>
          <a:bodyPr wrap="square" rtlCol="0">
            <a:spAutoFit/>
          </a:bodyPr>
          <a:lstStyle/>
          <a:p>
            <a:r>
              <a:rPr lang="en-US" sz="2800" dirty="0">
                <a:latin typeface="Times" pitchFamily="2" charset="0"/>
              </a:rPr>
              <a:t>How to model the dynamic strategic reasoning using choice process data: eye-tracking and mouse tracking?</a:t>
            </a:r>
          </a:p>
          <a:p>
            <a:endParaRPr lang="en-US" sz="2800" dirty="0">
              <a:latin typeface="Times" pitchFamily="2" charset="0"/>
            </a:endParaRPr>
          </a:p>
          <a:p>
            <a:endParaRPr lang="en-US" sz="2800" dirty="0">
              <a:latin typeface="Times" pitchFamily="2" charset="0"/>
            </a:endParaRPr>
          </a:p>
          <a:p>
            <a:pPr marL="457200" indent="-457200">
              <a:buFont typeface="Arial" panose="020B0604020202020204" pitchFamily="34" charset="0"/>
              <a:buChar char="•"/>
            </a:pPr>
            <a:r>
              <a:rPr lang="en-US" sz="2800" b="1" dirty="0">
                <a:latin typeface="Times" pitchFamily="2" charset="0"/>
              </a:rPr>
              <a:t>Generalizable</a:t>
            </a:r>
            <a:r>
              <a:rPr lang="en-US" sz="2800" dirty="0">
                <a:latin typeface="Times" pitchFamily="2" charset="0"/>
              </a:rPr>
              <a:t>: Easy to apply to any games</a:t>
            </a:r>
          </a:p>
          <a:p>
            <a:pPr marL="457200" indent="-457200">
              <a:buFont typeface="Arial" panose="020B0604020202020204" pitchFamily="34" charset="0"/>
              <a:buChar char="•"/>
            </a:pPr>
            <a:r>
              <a:rPr lang="en-US" sz="2800" b="1" dirty="0">
                <a:latin typeface="Times" pitchFamily="2" charset="0"/>
              </a:rPr>
              <a:t>Explainable</a:t>
            </a:r>
            <a:r>
              <a:rPr lang="en-US" sz="2800" dirty="0">
                <a:latin typeface="Times" pitchFamily="2" charset="0"/>
              </a:rPr>
              <a:t>: New insights about the cognitive process</a:t>
            </a:r>
          </a:p>
          <a:p>
            <a:endParaRPr lang="en-US" sz="2800" dirty="0">
              <a:latin typeface="Times" pitchFamily="2" charset="0"/>
            </a:endParaRPr>
          </a:p>
          <a:p>
            <a:pPr marL="285750" indent="-285750">
              <a:buFont typeface="Arial" panose="020B0604020202020204" pitchFamily="34" charset="0"/>
              <a:buChar char="•"/>
            </a:pPr>
            <a:endParaRPr lang="en-US" sz="2800" dirty="0">
              <a:latin typeface="Times" pitchFamily="2" charset="0"/>
            </a:endParaRPr>
          </a:p>
          <a:p>
            <a:pPr marL="285750" indent="-285750">
              <a:buFont typeface="Arial" panose="020B0604020202020204" pitchFamily="34" charset="0"/>
              <a:buChar char="•"/>
            </a:pPr>
            <a:endParaRPr lang="en-US" sz="2800" dirty="0">
              <a:latin typeface="Times" pitchFamily="2" charset="0"/>
            </a:endParaRPr>
          </a:p>
        </p:txBody>
      </p:sp>
    </p:spTree>
    <p:extLst>
      <p:ext uri="{BB962C8B-B14F-4D97-AF65-F5344CB8AC3E}">
        <p14:creationId xmlns:p14="http://schemas.microsoft.com/office/powerpoint/2010/main" val="714490716"/>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E2DD5-53D2-8541-AEB6-9E54C58B8BF6}"/>
              </a:ext>
            </a:extLst>
          </p:cNvPr>
          <p:cNvSpPr>
            <a:spLocks noGrp="1"/>
          </p:cNvSpPr>
          <p:nvPr>
            <p:ph type="title"/>
          </p:nvPr>
        </p:nvSpPr>
        <p:spPr/>
        <p:txBody>
          <a:bodyPr>
            <a:normAutofit/>
          </a:bodyPr>
          <a:lstStyle/>
          <a:p>
            <a:r>
              <a:rPr lang="en-US" sz="4300" dirty="0">
                <a:latin typeface="Times New Roman" panose="02020603050405020304" pitchFamily="18" charset="0"/>
                <a:cs typeface="Times New Roman" panose="02020603050405020304" pitchFamily="18" charset="0"/>
              </a:rPr>
              <a:t>Hidden Markov Model</a:t>
            </a:r>
            <a:r>
              <a:rPr lang="zh-CN" altLang="en-US" sz="4300" dirty="0">
                <a:latin typeface="Times New Roman" panose="02020603050405020304" pitchFamily="18" charset="0"/>
                <a:cs typeface="Times New Roman" panose="02020603050405020304" pitchFamily="18" charset="0"/>
              </a:rPr>
              <a:t> </a:t>
            </a:r>
            <a:r>
              <a:rPr lang="en-US" altLang="zh-CN" sz="4300" dirty="0">
                <a:latin typeface="Times New Roman" panose="02020603050405020304" pitchFamily="18" charset="0"/>
                <a:cs typeface="Times New Roman" panose="02020603050405020304" pitchFamily="18" charset="0"/>
              </a:rPr>
              <a:t>in Strategic Games</a:t>
            </a:r>
            <a:endParaRPr lang="en-US" sz="4300" dirty="0">
              <a:latin typeface="Times New Roman" panose="02020603050405020304" pitchFamily="18" charset="0"/>
              <a:cs typeface="Times New Roman" panose="02020603050405020304" pitchFamily="18" charset="0"/>
            </a:endParaRPr>
          </a:p>
        </p:txBody>
      </p:sp>
      <p:pic>
        <p:nvPicPr>
          <p:cNvPr id="5" name="Picture 4">
            <a:extLst>
              <a:ext uri="{FF2B5EF4-FFF2-40B4-BE49-F238E27FC236}">
                <a16:creationId xmlns:a16="http://schemas.microsoft.com/office/drawing/2014/main" id="{430D5423-4FED-FC40-88BF-CC2A99A8FEB0}"/>
              </a:ext>
            </a:extLst>
          </p:cNvPr>
          <p:cNvPicPr>
            <a:picLocks noChangeAspect="1"/>
          </p:cNvPicPr>
          <p:nvPr/>
        </p:nvPicPr>
        <p:blipFill>
          <a:blip r:embed="rId3"/>
          <a:stretch>
            <a:fillRect/>
          </a:stretch>
        </p:blipFill>
        <p:spPr>
          <a:xfrm>
            <a:off x="2901950" y="2427824"/>
            <a:ext cx="5602101" cy="4201576"/>
          </a:xfrm>
          <a:prstGeom prst="rect">
            <a:avLst/>
          </a:prstGeom>
        </p:spPr>
      </p:pic>
      <p:pic>
        <p:nvPicPr>
          <p:cNvPr id="6" name="Picture 5">
            <a:extLst>
              <a:ext uri="{FF2B5EF4-FFF2-40B4-BE49-F238E27FC236}">
                <a16:creationId xmlns:a16="http://schemas.microsoft.com/office/drawing/2014/main" id="{1DE6FF5E-DD64-D84D-B315-71EF55DB88A1}"/>
              </a:ext>
            </a:extLst>
          </p:cNvPr>
          <p:cNvPicPr>
            <a:picLocks noChangeAspect="1"/>
          </p:cNvPicPr>
          <p:nvPr/>
        </p:nvPicPr>
        <p:blipFill>
          <a:blip r:embed="rId4"/>
          <a:stretch>
            <a:fillRect/>
          </a:stretch>
        </p:blipFill>
        <p:spPr>
          <a:xfrm>
            <a:off x="838200" y="1772504"/>
            <a:ext cx="4127500" cy="419100"/>
          </a:xfrm>
          <a:prstGeom prst="rect">
            <a:avLst/>
          </a:prstGeom>
        </p:spPr>
      </p:pic>
      <p:sp>
        <p:nvSpPr>
          <p:cNvPr id="8" name="TextBox 7">
            <a:extLst>
              <a:ext uri="{FF2B5EF4-FFF2-40B4-BE49-F238E27FC236}">
                <a16:creationId xmlns:a16="http://schemas.microsoft.com/office/drawing/2014/main" id="{3613643A-74D1-7148-AFD6-EBE08B969E9C}"/>
              </a:ext>
            </a:extLst>
          </p:cNvPr>
          <p:cNvSpPr txBox="1"/>
          <p:nvPr/>
        </p:nvSpPr>
        <p:spPr>
          <a:xfrm>
            <a:off x="7726284" y="5305961"/>
            <a:ext cx="4968240" cy="1323439"/>
          </a:xfrm>
          <a:prstGeom prst="rect">
            <a:avLst/>
          </a:prstGeom>
          <a:noFill/>
        </p:spPr>
        <p:txBody>
          <a:bodyPr wrap="square" rtlCol="0">
            <a:spAutoFit/>
          </a:bodyPr>
          <a:lstStyle/>
          <a:p>
            <a:r>
              <a:rPr lang="en-US" sz="2000" dirty="0">
                <a:latin typeface="Times" pitchFamily="2" charset="0"/>
              </a:rPr>
              <a:t>P: </a:t>
            </a:r>
          </a:p>
          <a:p>
            <a:r>
              <a:rPr lang="en-US" sz="2000" dirty="0">
                <a:latin typeface="Times" pitchFamily="2" charset="0"/>
              </a:rPr>
              <a:t>Transition Probabilities in hidden states</a:t>
            </a:r>
          </a:p>
          <a:p>
            <a:r>
              <a:rPr lang="en-US" sz="2000" dirty="0">
                <a:latin typeface="Times" pitchFamily="2" charset="0"/>
              </a:rPr>
              <a:t>B: Mapping: hidden states to observations</a:t>
            </a:r>
          </a:p>
          <a:p>
            <a:r>
              <a:rPr lang="en-US" sz="2000" dirty="0">
                <a:latin typeface="Times" pitchFamily="2" charset="0"/>
              </a:rPr>
              <a:t>Pi: Prior distribution</a:t>
            </a:r>
          </a:p>
        </p:txBody>
      </p:sp>
    </p:spTree>
    <p:extLst>
      <p:ext uri="{BB962C8B-B14F-4D97-AF65-F5344CB8AC3E}">
        <p14:creationId xmlns:p14="http://schemas.microsoft.com/office/powerpoint/2010/main" val="1256413244"/>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showMasterSp="0" show="0">
  <p:cSld>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09B30D4E-2B99-7B45-A02B-D5000AF28131}"/>
              </a:ext>
            </a:extLst>
          </p:cNvPr>
          <p:cNvGrpSpPr/>
          <p:nvPr/>
        </p:nvGrpSpPr>
        <p:grpSpPr>
          <a:xfrm>
            <a:off x="186867" y="1279860"/>
            <a:ext cx="4451856" cy="2080616"/>
            <a:chOff x="695038" y="984827"/>
            <a:chExt cx="6331528" cy="2959098"/>
          </a:xfrm>
        </p:grpSpPr>
        <p:pic>
          <p:nvPicPr>
            <p:cNvPr id="5" name="Picture 4" descr="A picture containing clock&#10;&#10;Description automatically generated">
              <a:extLst>
                <a:ext uri="{FF2B5EF4-FFF2-40B4-BE49-F238E27FC236}">
                  <a16:creationId xmlns:a16="http://schemas.microsoft.com/office/drawing/2014/main" id="{164563E2-02AC-5C4F-A899-6975B3173C3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5038" y="1569602"/>
              <a:ext cx="6331528" cy="2374323"/>
            </a:xfrm>
            <a:prstGeom prst="rect">
              <a:avLst/>
            </a:prstGeom>
          </p:spPr>
        </p:pic>
        <p:sp>
          <p:nvSpPr>
            <p:cNvPr id="6" name="TextBox 5">
              <a:extLst>
                <a:ext uri="{FF2B5EF4-FFF2-40B4-BE49-F238E27FC236}">
                  <a16:creationId xmlns:a16="http://schemas.microsoft.com/office/drawing/2014/main" id="{EB65A55E-6527-6D49-B5D2-32C818BCF9AC}"/>
                </a:ext>
              </a:extLst>
            </p:cNvPr>
            <p:cNvSpPr txBox="1"/>
            <p:nvPr/>
          </p:nvSpPr>
          <p:spPr>
            <a:xfrm>
              <a:off x="3860802" y="984827"/>
              <a:ext cx="2327565" cy="623761"/>
            </a:xfrm>
            <a:prstGeom prst="rect">
              <a:avLst/>
            </a:prstGeom>
            <a:noFill/>
          </p:spPr>
          <p:txBody>
            <a:bodyPr wrap="square" rtlCol="0">
              <a:spAutoFit/>
            </a:bodyPr>
            <a:lstStyle/>
            <a:p>
              <a:r>
                <a:rPr lang="en-US" sz="2250" i="1" dirty="0">
                  <a:latin typeface="American Typewriter" panose="02090604020004020304" pitchFamily="18" charset="77"/>
                  <a:cs typeface="Aldhabi" panose="020F0502020204030204" pitchFamily="34" charset="0"/>
                </a:rPr>
                <a:t>Ann</a:t>
              </a:r>
            </a:p>
          </p:txBody>
        </p:sp>
        <p:sp>
          <p:nvSpPr>
            <p:cNvPr id="7" name="TextBox 6">
              <a:extLst>
                <a:ext uri="{FF2B5EF4-FFF2-40B4-BE49-F238E27FC236}">
                  <a16:creationId xmlns:a16="http://schemas.microsoft.com/office/drawing/2014/main" id="{679E26A5-9E58-0147-9FD5-97B3E769D9F8}"/>
                </a:ext>
              </a:extLst>
            </p:cNvPr>
            <p:cNvSpPr txBox="1"/>
            <p:nvPr/>
          </p:nvSpPr>
          <p:spPr>
            <a:xfrm>
              <a:off x="790362" y="2586472"/>
              <a:ext cx="2327565" cy="623761"/>
            </a:xfrm>
            <a:prstGeom prst="rect">
              <a:avLst/>
            </a:prstGeom>
            <a:noFill/>
          </p:spPr>
          <p:txBody>
            <a:bodyPr wrap="square" rtlCol="0">
              <a:spAutoFit/>
            </a:bodyPr>
            <a:lstStyle/>
            <a:p>
              <a:r>
                <a:rPr lang="en-US" sz="2250" i="1" dirty="0">
                  <a:latin typeface="American Typewriter" panose="02090604020004020304" pitchFamily="18" charset="77"/>
                </a:rPr>
                <a:t>Bob</a:t>
              </a:r>
            </a:p>
          </p:txBody>
        </p:sp>
      </p:grpSp>
      <p:pic>
        <p:nvPicPr>
          <p:cNvPr id="3" name="Picture 2" descr="A close up of a map&#10;&#10;Description automatically generated">
            <a:extLst>
              <a:ext uri="{FF2B5EF4-FFF2-40B4-BE49-F238E27FC236}">
                <a16:creationId xmlns:a16="http://schemas.microsoft.com/office/drawing/2014/main" id="{E7990677-4C0C-C846-AB3D-8661B5F0B38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25180" y="3042805"/>
            <a:ext cx="5672584" cy="3500438"/>
          </a:xfrm>
          <a:prstGeom prst="rect">
            <a:avLst/>
          </a:prstGeom>
        </p:spPr>
      </p:pic>
      <p:sp>
        <p:nvSpPr>
          <p:cNvPr id="12" name="Title 1">
            <a:extLst>
              <a:ext uri="{FF2B5EF4-FFF2-40B4-BE49-F238E27FC236}">
                <a16:creationId xmlns:a16="http://schemas.microsoft.com/office/drawing/2014/main" id="{42FF60F8-455C-3C48-BE60-F68B27A8D069}"/>
              </a:ext>
            </a:extLst>
          </p:cNvPr>
          <p:cNvSpPr txBox="1">
            <a:spLocks/>
          </p:cNvSpPr>
          <p:nvPr/>
        </p:nvSpPr>
        <p:spPr>
          <a:xfrm>
            <a:off x="3581400" y="217967"/>
            <a:ext cx="6851506" cy="836955"/>
          </a:xfrm>
          <a:prstGeom prst="rect">
            <a:avLst/>
          </a:prstGeom>
          <a:ln>
            <a:noFill/>
          </a:ln>
        </p:spPr>
        <p:txBody>
          <a:bodyPr>
            <a:normAutofit fontScale="97500"/>
          </a:bodyPr>
          <a:lstStyle>
            <a:lvl1pPr algn="l" defTabSz="1300460" rtl="0" eaLnBrk="1" latinLnBrk="0" hangingPunct="1">
              <a:lnSpc>
                <a:spcPct val="90000"/>
              </a:lnSpc>
              <a:spcBef>
                <a:spcPct val="0"/>
              </a:spcBef>
              <a:buNone/>
              <a:defRPr sz="6258" kern="1200">
                <a:solidFill>
                  <a:schemeClr val="tx1"/>
                </a:solidFill>
                <a:latin typeface="+mj-lt"/>
                <a:ea typeface="+mj-ea"/>
                <a:cs typeface="+mj-cs"/>
              </a:defRPr>
            </a:lvl1pPr>
          </a:lstStyle>
          <a:p>
            <a:r>
              <a:rPr lang="en-US" sz="4400" dirty="0">
                <a:latin typeface="Times New Roman" panose="02020603050405020304" pitchFamily="18" charset="0"/>
                <a:cs typeface="Times New Roman" panose="02020603050405020304" pitchFamily="18" charset="0"/>
              </a:rPr>
              <a:t>A Naïve example</a:t>
            </a:r>
          </a:p>
        </p:txBody>
      </p:sp>
      <p:sp>
        <p:nvSpPr>
          <p:cNvPr id="13" name="Date Placeholder 12">
            <a:extLst>
              <a:ext uri="{FF2B5EF4-FFF2-40B4-BE49-F238E27FC236}">
                <a16:creationId xmlns:a16="http://schemas.microsoft.com/office/drawing/2014/main" id="{BAA0D325-D1DA-EA41-AD09-16D1AEB18A30}"/>
              </a:ext>
            </a:extLst>
          </p:cNvPr>
          <p:cNvSpPr>
            <a:spLocks noGrp="1"/>
          </p:cNvSpPr>
          <p:nvPr>
            <p:ph type="dt" sz="half" idx="10"/>
          </p:nvPr>
        </p:nvSpPr>
        <p:spPr/>
        <p:txBody>
          <a:bodyPr/>
          <a:lstStyle/>
          <a:p>
            <a:fld id="{6B6A3B1C-0BF1-3047-9D4B-E4A64E0AAF2D}" type="datetime1">
              <a:rPr lang="en-US" smtClean="0"/>
              <a:t>10/29/21</a:t>
            </a:fld>
            <a:endParaRPr lang="en-US"/>
          </a:p>
        </p:txBody>
      </p:sp>
      <p:sp>
        <p:nvSpPr>
          <p:cNvPr id="14" name="Slide Number Placeholder 13">
            <a:extLst>
              <a:ext uri="{FF2B5EF4-FFF2-40B4-BE49-F238E27FC236}">
                <a16:creationId xmlns:a16="http://schemas.microsoft.com/office/drawing/2014/main" id="{7A538B06-F715-C142-A1EB-E7B51B2BFCCF}"/>
              </a:ext>
            </a:extLst>
          </p:cNvPr>
          <p:cNvSpPr>
            <a:spLocks noGrp="1"/>
          </p:cNvSpPr>
          <p:nvPr>
            <p:ph type="sldNum" sz="quarter" idx="12"/>
          </p:nvPr>
        </p:nvSpPr>
        <p:spPr>
          <a:xfrm>
            <a:off x="9055492" y="5928138"/>
            <a:ext cx="2743200" cy="365125"/>
          </a:xfrm>
        </p:spPr>
        <p:txBody>
          <a:bodyPr/>
          <a:lstStyle/>
          <a:p>
            <a:fld id="{86CB4B4D-7CA3-9044-876B-883B54F8677D}" type="slidenum">
              <a:rPr lang="en-US" smtClean="0"/>
              <a:t>6</a:t>
            </a:fld>
            <a:endParaRPr lang="en-US"/>
          </a:p>
        </p:txBody>
      </p:sp>
      <p:sp>
        <p:nvSpPr>
          <p:cNvPr id="2" name="Oval 1">
            <a:extLst>
              <a:ext uri="{FF2B5EF4-FFF2-40B4-BE49-F238E27FC236}">
                <a16:creationId xmlns:a16="http://schemas.microsoft.com/office/drawing/2014/main" id="{1EEF054F-274A-CF4E-B045-363767D1E1BC}"/>
              </a:ext>
            </a:extLst>
          </p:cNvPr>
          <p:cNvSpPr/>
          <p:nvPr/>
        </p:nvSpPr>
        <p:spPr>
          <a:xfrm>
            <a:off x="7296285" y="3656034"/>
            <a:ext cx="1533390" cy="3065442"/>
          </a:xfrm>
          <a:prstGeom prst="ellipse">
            <a:avLst/>
          </a:prstGeom>
          <a:solidFill>
            <a:schemeClr val="lt1">
              <a:alpha val="0"/>
            </a:schemeClr>
          </a:solidFill>
          <a:ln w="41275"/>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66"/>
          </a:p>
        </p:txBody>
      </p:sp>
      <p:sp>
        <p:nvSpPr>
          <p:cNvPr id="4" name="TextBox 3">
            <a:extLst>
              <a:ext uri="{FF2B5EF4-FFF2-40B4-BE49-F238E27FC236}">
                <a16:creationId xmlns:a16="http://schemas.microsoft.com/office/drawing/2014/main" id="{8AC513DE-D481-ED41-8907-93ED25DEEB31}"/>
              </a:ext>
            </a:extLst>
          </p:cNvPr>
          <p:cNvSpPr txBox="1"/>
          <p:nvPr/>
        </p:nvSpPr>
        <p:spPr>
          <a:xfrm>
            <a:off x="7157537" y="1973398"/>
            <a:ext cx="1908072" cy="871201"/>
          </a:xfrm>
          <a:prstGeom prst="rect">
            <a:avLst/>
          </a:prstGeom>
          <a:noFill/>
        </p:spPr>
        <p:txBody>
          <a:bodyPr wrap="square" rtlCol="0">
            <a:spAutoFit/>
          </a:bodyPr>
          <a:lstStyle/>
          <a:p>
            <a:r>
              <a:rPr lang="en-US" sz="1687" dirty="0">
                <a:solidFill>
                  <a:schemeClr val="accent6">
                    <a:lumMod val="75000"/>
                  </a:schemeClr>
                </a:solidFill>
              </a:rPr>
              <a:t>Unobserved, Typical Markov Chain</a:t>
            </a:r>
          </a:p>
        </p:txBody>
      </p:sp>
      <p:sp>
        <p:nvSpPr>
          <p:cNvPr id="8" name="Oval 7">
            <a:extLst>
              <a:ext uri="{FF2B5EF4-FFF2-40B4-BE49-F238E27FC236}">
                <a16:creationId xmlns:a16="http://schemas.microsoft.com/office/drawing/2014/main" id="{6DC242FE-E54C-0A44-9964-540AF325828C}"/>
              </a:ext>
            </a:extLst>
          </p:cNvPr>
          <p:cNvSpPr/>
          <p:nvPr/>
        </p:nvSpPr>
        <p:spPr>
          <a:xfrm>
            <a:off x="9461300" y="2764216"/>
            <a:ext cx="1394670" cy="4106505"/>
          </a:xfrm>
          <a:prstGeom prst="ellipse">
            <a:avLst/>
          </a:prstGeom>
          <a:solidFill>
            <a:schemeClr val="lt1">
              <a:alpha val="0"/>
            </a:schemeClr>
          </a:solidFill>
          <a:ln w="31750"/>
        </p:spPr>
        <p:style>
          <a:lnRef idx="2">
            <a:schemeClr val="accent6"/>
          </a:lnRef>
          <a:fillRef idx="1">
            <a:schemeClr val="lt1"/>
          </a:fillRef>
          <a:effectRef idx="0">
            <a:schemeClr val="accent6"/>
          </a:effectRef>
          <a:fontRef idx="minor">
            <a:schemeClr val="dk1"/>
          </a:fontRef>
        </p:style>
        <p:txBody>
          <a:bodyPr rtlCol="0" anchor="ctr"/>
          <a:lstStyle/>
          <a:p>
            <a:pPr algn="ctr"/>
            <a:endParaRPr lang="en-US" sz="1266"/>
          </a:p>
        </p:txBody>
      </p:sp>
      <p:sp>
        <p:nvSpPr>
          <p:cNvPr id="9" name="TextBox 8">
            <a:extLst>
              <a:ext uri="{FF2B5EF4-FFF2-40B4-BE49-F238E27FC236}">
                <a16:creationId xmlns:a16="http://schemas.microsoft.com/office/drawing/2014/main" id="{79482E6C-5AFB-4F48-8FED-D00F5FBF78EF}"/>
              </a:ext>
            </a:extLst>
          </p:cNvPr>
          <p:cNvSpPr txBox="1"/>
          <p:nvPr/>
        </p:nvSpPr>
        <p:spPr>
          <a:xfrm rot="21400269">
            <a:off x="9583182" y="2191995"/>
            <a:ext cx="1373163" cy="395365"/>
          </a:xfrm>
          <a:prstGeom prst="rect">
            <a:avLst/>
          </a:prstGeom>
          <a:noFill/>
        </p:spPr>
        <p:txBody>
          <a:bodyPr wrap="square" rtlCol="0">
            <a:spAutoFit/>
          </a:bodyPr>
          <a:lstStyle/>
          <a:p>
            <a:r>
              <a:rPr lang="en-US" sz="1969" dirty="0">
                <a:solidFill>
                  <a:schemeClr val="accent6">
                    <a:lumMod val="75000"/>
                  </a:schemeClr>
                </a:solidFill>
              </a:rPr>
              <a:t>Emissions</a:t>
            </a:r>
          </a:p>
        </p:txBody>
      </p:sp>
      <p:sp>
        <p:nvSpPr>
          <p:cNvPr id="10" name="Oval 9">
            <a:extLst>
              <a:ext uri="{FF2B5EF4-FFF2-40B4-BE49-F238E27FC236}">
                <a16:creationId xmlns:a16="http://schemas.microsoft.com/office/drawing/2014/main" id="{2FA4D7CC-1743-F14F-8B35-82FE18517146}"/>
              </a:ext>
            </a:extLst>
          </p:cNvPr>
          <p:cNvSpPr/>
          <p:nvPr/>
        </p:nvSpPr>
        <p:spPr>
          <a:xfrm>
            <a:off x="7773336" y="835341"/>
            <a:ext cx="1292273" cy="974841"/>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66"/>
          </a:p>
        </p:txBody>
      </p:sp>
      <p:sp>
        <p:nvSpPr>
          <p:cNvPr id="15" name="TextBox 14">
            <a:extLst>
              <a:ext uri="{FF2B5EF4-FFF2-40B4-BE49-F238E27FC236}">
                <a16:creationId xmlns:a16="http://schemas.microsoft.com/office/drawing/2014/main" id="{6F81947A-AC94-EB4C-956F-17F04F11CB4F}"/>
              </a:ext>
            </a:extLst>
          </p:cNvPr>
          <p:cNvSpPr txBox="1"/>
          <p:nvPr/>
        </p:nvSpPr>
        <p:spPr>
          <a:xfrm>
            <a:off x="8082292" y="1101056"/>
            <a:ext cx="1220728" cy="395365"/>
          </a:xfrm>
          <a:prstGeom prst="rect">
            <a:avLst/>
          </a:prstGeom>
          <a:noFill/>
        </p:spPr>
        <p:txBody>
          <a:bodyPr wrap="square" rtlCol="0">
            <a:spAutoFit/>
          </a:bodyPr>
          <a:lstStyle/>
          <a:p>
            <a:r>
              <a:rPr lang="en-US" sz="1969" dirty="0"/>
              <a:t>Begin</a:t>
            </a:r>
          </a:p>
        </p:txBody>
      </p:sp>
      <p:cxnSp>
        <p:nvCxnSpPr>
          <p:cNvPr id="17" name="Straight Arrow Connector 16">
            <a:extLst>
              <a:ext uri="{FF2B5EF4-FFF2-40B4-BE49-F238E27FC236}">
                <a16:creationId xmlns:a16="http://schemas.microsoft.com/office/drawing/2014/main" id="{97352129-4A6C-3442-82E9-627A734A50ED}"/>
              </a:ext>
            </a:extLst>
          </p:cNvPr>
          <p:cNvCxnSpPr/>
          <p:nvPr/>
        </p:nvCxnSpPr>
        <p:spPr>
          <a:xfrm flipH="1">
            <a:off x="8274320" y="1973398"/>
            <a:ext cx="418335" cy="1682636"/>
          </a:xfrm>
          <a:prstGeom prst="straightConnector1">
            <a:avLst/>
          </a:prstGeom>
          <a:ln w="41275">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2017599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8"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E2DD5-53D2-8541-AEB6-9E54C58B8BF6}"/>
              </a:ext>
            </a:extLst>
          </p:cNvPr>
          <p:cNvSpPr>
            <a:spLocks noGrp="1"/>
          </p:cNvSpPr>
          <p:nvPr>
            <p:ph type="title"/>
          </p:nvPr>
        </p:nvSpPr>
        <p:spPr>
          <a:xfrm>
            <a:off x="609600" y="2529205"/>
            <a:ext cx="10515600" cy="1325563"/>
          </a:xfrm>
        </p:spPr>
        <p:txBody>
          <a:bodyPr>
            <a:normAutofit fontScale="90000"/>
          </a:bodyPr>
          <a:lstStyle/>
          <a:p>
            <a:r>
              <a:rPr lang="en-US" sz="4300" dirty="0">
                <a:latin typeface="Times New Roman" panose="02020603050405020304" pitchFamily="18" charset="0"/>
                <a:cs typeface="Times New Roman" panose="02020603050405020304" pitchFamily="18" charset="0"/>
              </a:rPr>
              <a:t>Application 1: Normal Form Games</a:t>
            </a:r>
            <a:br>
              <a:rPr lang="en-US" sz="4300" dirty="0">
                <a:latin typeface="Times New Roman" panose="02020603050405020304" pitchFamily="18" charset="0"/>
                <a:cs typeface="Times New Roman" panose="02020603050405020304" pitchFamily="18" charset="0"/>
              </a:rPr>
            </a:br>
            <a:br>
              <a:rPr lang="en-US" sz="4300" dirty="0">
                <a:latin typeface="Times New Roman" panose="02020603050405020304" pitchFamily="18" charset="0"/>
                <a:cs typeface="Times New Roman" panose="02020603050405020304" pitchFamily="18" charset="0"/>
              </a:rPr>
            </a:br>
            <a:r>
              <a:rPr lang="en-US" sz="2000" dirty="0">
                <a:latin typeface="Times New Roman" panose="02020603050405020304" pitchFamily="18" charset="0"/>
                <a:cs typeface="Times New Roman" panose="02020603050405020304" pitchFamily="18" charset="0"/>
              </a:rPr>
              <a:t>Data from: </a:t>
            </a:r>
            <a:r>
              <a:rPr lang="en-US" sz="2000" dirty="0" err="1"/>
              <a:t>Zonca</a:t>
            </a:r>
            <a:r>
              <a:rPr lang="en-US" sz="2000" dirty="0"/>
              <a:t>, Joshua, Giorgio </a:t>
            </a:r>
            <a:r>
              <a:rPr lang="en-US" sz="2000" dirty="0" err="1"/>
              <a:t>Coricelli</a:t>
            </a:r>
            <a:r>
              <a:rPr lang="en-US" sz="2000" dirty="0"/>
              <a:t>, and Luca </a:t>
            </a:r>
            <a:r>
              <a:rPr lang="en-US" sz="2000" dirty="0" err="1"/>
              <a:t>Polonio</a:t>
            </a:r>
            <a:r>
              <a:rPr lang="en-US" sz="2000" dirty="0"/>
              <a:t>. "Gaze patterns disclose the link between cognitive reflection and sophistication in strategic interaction." (2020): 230-245.</a:t>
            </a:r>
            <a:endParaRPr lang="en-US" sz="20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7902412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E2DD5-53D2-8541-AEB6-9E54C58B8BF6}"/>
              </a:ext>
            </a:extLst>
          </p:cNvPr>
          <p:cNvSpPr>
            <a:spLocks noGrp="1"/>
          </p:cNvSpPr>
          <p:nvPr>
            <p:ph type="title"/>
          </p:nvPr>
        </p:nvSpPr>
        <p:spPr/>
        <p:txBody>
          <a:bodyPr>
            <a:normAutofit/>
          </a:bodyPr>
          <a:lstStyle/>
          <a:p>
            <a:r>
              <a:rPr lang="en-US" sz="4300" dirty="0">
                <a:latin typeface="Times New Roman" panose="02020603050405020304" pitchFamily="18" charset="0"/>
                <a:cs typeface="Times New Roman" panose="02020603050405020304" pitchFamily="18" charset="0"/>
              </a:rPr>
              <a:t>Dataset – </a:t>
            </a:r>
            <a:r>
              <a:rPr lang="en-US" sz="4400" dirty="0" err="1">
                <a:latin typeface="Times" pitchFamily="2" charset="0"/>
              </a:rPr>
              <a:t>Zonca</a:t>
            </a:r>
            <a:r>
              <a:rPr lang="en-US" sz="4400" dirty="0">
                <a:latin typeface="Times" pitchFamily="2" charset="0"/>
              </a:rPr>
              <a:t>, </a:t>
            </a:r>
            <a:r>
              <a:rPr lang="en-US" sz="4400" dirty="0" err="1">
                <a:latin typeface="Times" pitchFamily="2" charset="0"/>
              </a:rPr>
              <a:t>Coricelli</a:t>
            </a:r>
            <a:r>
              <a:rPr lang="en-US" sz="4400" dirty="0">
                <a:latin typeface="Times" pitchFamily="2" charset="0"/>
              </a:rPr>
              <a:t> and </a:t>
            </a:r>
            <a:r>
              <a:rPr lang="en-US" sz="4400" dirty="0" err="1">
                <a:latin typeface="Times" pitchFamily="2" charset="0"/>
              </a:rPr>
              <a:t>Polonio</a:t>
            </a:r>
            <a:r>
              <a:rPr lang="en-US" sz="4300" dirty="0">
                <a:latin typeface="Times New Roman" panose="02020603050405020304" pitchFamily="18" charset="0"/>
                <a:cs typeface="Times New Roman" panose="02020603050405020304" pitchFamily="18" charset="0"/>
              </a:rPr>
              <a:t> (2019)</a:t>
            </a:r>
          </a:p>
        </p:txBody>
      </p:sp>
      <p:pic>
        <p:nvPicPr>
          <p:cNvPr id="4" name="Picture 3" descr="Calendar&#10;&#10;Description automatically generated with medium confidence">
            <a:extLst>
              <a:ext uri="{FF2B5EF4-FFF2-40B4-BE49-F238E27FC236}">
                <a16:creationId xmlns:a16="http://schemas.microsoft.com/office/drawing/2014/main" id="{12B435E8-F72C-3947-B036-1CEEE246B54D}"/>
              </a:ext>
            </a:extLst>
          </p:cNvPr>
          <p:cNvPicPr>
            <a:picLocks noChangeAspect="1"/>
          </p:cNvPicPr>
          <p:nvPr/>
        </p:nvPicPr>
        <p:blipFill>
          <a:blip r:embed="rId3"/>
          <a:stretch>
            <a:fillRect/>
          </a:stretch>
        </p:blipFill>
        <p:spPr>
          <a:xfrm>
            <a:off x="6968836" y="2422092"/>
            <a:ext cx="4815840" cy="3611880"/>
          </a:xfrm>
          <a:prstGeom prst="rect">
            <a:avLst/>
          </a:prstGeom>
        </p:spPr>
      </p:pic>
      <p:sp>
        <p:nvSpPr>
          <p:cNvPr id="9" name="TextBox 8">
            <a:extLst>
              <a:ext uri="{FF2B5EF4-FFF2-40B4-BE49-F238E27FC236}">
                <a16:creationId xmlns:a16="http://schemas.microsoft.com/office/drawing/2014/main" id="{61C68F46-5A87-6346-BF2D-06C69E1A73D0}"/>
              </a:ext>
            </a:extLst>
          </p:cNvPr>
          <p:cNvSpPr txBox="1"/>
          <p:nvPr/>
        </p:nvSpPr>
        <p:spPr>
          <a:xfrm>
            <a:off x="638694" y="2111433"/>
            <a:ext cx="5928360" cy="1077218"/>
          </a:xfrm>
          <a:prstGeom prst="rect">
            <a:avLst/>
          </a:prstGeom>
          <a:noFill/>
        </p:spPr>
        <p:txBody>
          <a:bodyPr wrap="square" rtlCol="0">
            <a:spAutoFit/>
          </a:bodyPr>
          <a:lstStyle/>
          <a:p>
            <a:pPr marL="285750" indent="-285750">
              <a:buFont typeface="Arial" panose="020B0604020202020204" pitchFamily="34" charset="0"/>
              <a:buChar char="•"/>
            </a:pPr>
            <a:r>
              <a:rPr lang="en-US" altLang="zh-CN" sz="3200" dirty="0">
                <a:latin typeface="Times" pitchFamily="2" charset="0"/>
              </a:rPr>
              <a:t>48</a:t>
            </a:r>
            <a:r>
              <a:rPr lang="zh-CN" altLang="en-US" sz="3200" dirty="0">
                <a:latin typeface="Times" pitchFamily="2" charset="0"/>
              </a:rPr>
              <a:t> </a:t>
            </a:r>
            <a:r>
              <a:rPr lang="en-US" altLang="zh-CN" sz="3200" dirty="0">
                <a:latin typeface="Times" pitchFamily="2" charset="0"/>
              </a:rPr>
              <a:t>games, 16 DSS, 16 DSO, 16 multiple equilibria </a:t>
            </a:r>
            <a:endParaRPr lang="en-US" sz="3200" dirty="0">
              <a:latin typeface="Times" pitchFamily="2" charset="0"/>
            </a:endParaRPr>
          </a:p>
        </p:txBody>
      </p:sp>
      <p:sp>
        <p:nvSpPr>
          <p:cNvPr id="12" name="TextBox 11">
            <a:extLst>
              <a:ext uri="{FF2B5EF4-FFF2-40B4-BE49-F238E27FC236}">
                <a16:creationId xmlns:a16="http://schemas.microsoft.com/office/drawing/2014/main" id="{C04CC1CE-4926-554A-B363-A1998ED6E988}"/>
              </a:ext>
            </a:extLst>
          </p:cNvPr>
          <p:cNvSpPr txBox="1"/>
          <p:nvPr/>
        </p:nvSpPr>
        <p:spPr>
          <a:xfrm>
            <a:off x="638694" y="3188651"/>
            <a:ext cx="5928360" cy="1569660"/>
          </a:xfrm>
          <a:prstGeom prst="rect">
            <a:avLst/>
          </a:prstGeom>
          <a:noFill/>
        </p:spPr>
        <p:txBody>
          <a:bodyPr wrap="square" rtlCol="0">
            <a:spAutoFit/>
          </a:bodyPr>
          <a:lstStyle/>
          <a:p>
            <a:pPr marL="285750" indent="-285750">
              <a:buFont typeface="Arial" panose="020B0604020202020204" pitchFamily="34" charset="0"/>
              <a:buChar char="•"/>
            </a:pPr>
            <a:r>
              <a:rPr lang="en-US" altLang="zh-CN" sz="3200" dirty="0">
                <a:latin typeface="Times" pitchFamily="2" charset="0"/>
              </a:rPr>
              <a:t>N=100</a:t>
            </a:r>
          </a:p>
          <a:p>
            <a:pPr marL="285750" indent="-285750">
              <a:buFont typeface="Arial" panose="020B0604020202020204" pitchFamily="34" charset="0"/>
              <a:buChar char="•"/>
            </a:pPr>
            <a:r>
              <a:rPr lang="en-US" sz="3200" dirty="0">
                <a:latin typeface="Times" pitchFamily="2" charset="0"/>
              </a:rPr>
              <a:t>Only row players</a:t>
            </a:r>
          </a:p>
          <a:p>
            <a:pPr marL="285750" indent="-285750">
              <a:buFont typeface="Arial" panose="020B0604020202020204" pitchFamily="34" charset="0"/>
              <a:buChar char="•"/>
            </a:pPr>
            <a:r>
              <a:rPr lang="en-US" sz="3200" dirty="0">
                <a:latin typeface="Times" pitchFamily="2" charset="0"/>
              </a:rPr>
              <a:t>Fixations: eight AOIs (payoffs)</a:t>
            </a:r>
          </a:p>
        </p:txBody>
      </p:sp>
    </p:spTree>
    <p:extLst>
      <p:ext uri="{BB962C8B-B14F-4D97-AF65-F5344CB8AC3E}">
        <p14:creationId xmlns:p14="http://schemas.microsoft.com/office/powerpoint/2010/main" val="3055312090"/>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0E2DD5-53D2-8541-AEB6-9E54C58B8BF6}"/>
              </a:ext>
            </a:extLst>
          </p:cNvPr>
          <p:cNvSpPr>
            <a:spLocks noGrp="1"/>
          </p:cNvSpPr>
          <p:nvPr>
            <p:ph type="title"/>
          </p:nvPr>
        </p:nvSpPr>
        <p:spPr/>
        <p:txBody>
          <a:bodyPr>
            <a:normAutofit/>
          </a:bodyPr>
          <a:lstStyle/>
          <a:p>
            <a:r>
              <a:rPr lang="en-US" sz="4300" dirty="0">
                <a:latin typeface="Times New Roman" panose="02020603050405020304" pitchFamily="18" charset="0"/>
                <a:cs typeface="Times New Roman" panose="02020603050405020304" pitchFamily="18" charset="0"/>
              </a:rPr>
              <a:t>HMM in normal-form games</a:t>
            </a:r>
          </a:p>
        </p:txBody>
      </p:sp>
      <p:pic>
        <p:nvPicPr>
          <p:cNvPr id="5" name="Picture 4">
            <a:extLst>
              <a:ext uri="{FF2B5EF4-FFF2-40B4-BE49-F238E27FC236}">
                <a16:creationId xmlns:a16="http://schemas.microsoft.com/office/drawing/2014/main" id="{ED742192-AEF9-DF4B-B8F4-BC0B10B04768}"/>
              </a:ext>
            </a:extLst>
          </p:cNvPr>
          <p:cNvPicPr>
            <a:picLocks noChangeAspect="1"/>
          </p:cNvPicPr>
          <p:nvPr/>
        </p:nvPicPr>
        <p:blipFill>
          <a:blip r:embed="rId3"/>
          <a:stretch>
            <a:fillRect/>
          </a:stretch>
        </p:blipFill>
        <p:spPr>
          <a:xfrm>
            <a:off x="3780239" y="2144683"/>
            <a:ext cx="7973958" cy="4485351"/>
          </a:xfrm>
          <a:prstGeom prst="rect">
            <a:avLst/>
          </a:prstGeom>
        </p:spPr>
      </p:pic>
      <p:sp>
        <p:nvSpPr>
          <p:cNvPr id="6" name="TextBox 5">
            <a:extLst>
              <a:ext uri="{FF2B5EF4-FFF2-40B4-BE49-F238E27FC236}">
                <a16:creationId xmlns:a16="http://schemas.microsoft.com/office/drawing/2014/main" id="{D09600D4-B0ED-F94E-A9BB-7243F280AE36}"/>
              </a:ext>
            </a:extLst>
          </p:cNvPr>
          <p:cNvSpPr txBox="1"/>
          <p:nvPr/>
        </p:nvSpPr>
        <p:spPr>
          <a:xfrm>
            <a:off x="437803" y="1901234"/>
            <a:ext cx="4355869" cy="1938992"/>
          </a:xfrm>
          <a:prstGeom prst="rect">
            <a:avLst/>
          </a:prstGeom>
          <a:noFill/>
        </p:spPr>
        <p:txBody>
          <a:bodyPr wrap="square" rtlCol="0">
            <a:spAutoFit/>
          </a:bodyPr>
          <a:lstStyle/>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Strong saliency effect</a:t>
            </a: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Information structure</a:t>
            </a:r>
          </a:p>
          <a:p>
            <a:r>
              <a:rPr lang="en-US" sz="2400" dirty="0">
                <a:latin typeface="Times New Roman" panose="02020603050405020304" pitchFamily="18" charset="0"/>
                <a:cs typeface="Times New Roman" panose="02020603050405020304" pitchFamily="18" charset="0"/>
              </a:rPr>
              <a:t>Action x Role</a:t>
            </a:r>
          </a:p>
          <a:p>
            <a:pPr marL="457200" indent="-457200">
              <a:buAutoNum type="arabicPeriod" startAt="3"/>
            </a:pPr>
            <a:r>
              <a:rPr lang="en-US" sz="2400" dirty="0">
                <a:latin typeface="Times New Roman" panose="02020603050405020304" pitchFamily="18" charset="0"/>
                <a:cs typeface="Times New Roman" panose="02020603050405020304" pitchFamily="18" charset="0"/>
              </a:rPr>
              <a:t>No diagonal transfer</a:t>
            </a:r>
          </a:p>
          <a:p>
            <a:pPr marL="457200" indent="-457200">
              <a:buAutoNum type="arabicPeriod" startAt="3"/>
            </a:pPr>
            <a:r>
              <a:rPr lang="en-US" sz="2400" dirty="0">
                <a:latin typeface="Times New Roman" panose="02020603050405020304" pitchFamily="18" charset="0"/>
                <a:cs typeface="Times New Roman" panose="02020603050405020304" pitchFamily="18" charset="0"/>
              </a:rPr>
              <a:t>“Hypothetical play”</a:t>
            </a:r>
          </a:p>
        </p:txBody>
      </p:sp>
      <p:pic>
        <p:nvPicPr>
          <p:cNvPr id="8" name="Picture 7" descr="Table&#10;&#10;Description automatically generated">
            <a:extLst>
              <a:ext uri="{FF2B5EF4-FFF2-40B4-BE49-F238E27FC236}">
                <a16:creationId xmlns:a16="http://schemas.microsoft.com/office/drawing/2014/main" id="{5377F044-5E59-BD45-96CB-B78147BF712D}"/>
              </a:ext>
            </a:extLst>
          </p:cNvPr>
          <p:cNvPicPr>
            <a:picLocks noChangeAspect="1"/>
          </p:cNvPicPr>
          <p:nvPr/>
        </p:nvPicPr>
        <p:blipFill rotWithShape="1">
          <a:blip r:embed="rId4"/>
          <a:srcRect t="16290" r="7491"/>
          <a:stretch/>
        </p:blipFill>
        <p:spPr>
          <a:xfrm>
            <a:off x="325839" y="5200650"/>
            <a:ext cx="4355869" cy="1101333"/>
          </a:xfrm>
          <a:prstGeom prst="rect">
            <a:avLst/>
          </a:prstGeom>
        </p:spPr>
      </p:pic>
    </p:spTree>
    <p:extLst>
      <p:ext uri="{BB962C8B-B14F-4D97-AF65-F5344CB8AC3E}">
        <p14:creationId xmlns:p14="http://schemas.microsoft.com/office/powerpoint/2010/main" val="273801191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tags/tag1.xml><?xml version="1.0" encoding="utf-8"?>
<p:tagLst xmlns:a="http://schemas.openxmlformats.org/drawingml/2006/main" xmlns:r="http://schemas.openxmlformats.org/officeDocument/2006/relationships" xmlns:p="http://schemas.openxmlformats.org/presentationml/2006/main">
  <p:tag name="TIMING" val="|0|0"/>
</p:tagLst>
</file>

<file path=ppt/theme/theme1.xml><?xml version="1.0" encoding="utf-8"?>
<a:theme xmlns:a="http://schemas.openxmlformats.org/drawingml/2006/main" name="ShapesVTI">
  <a:themeElements>
    <a:clrScheme name="AnalogousFromLightSeedRightStep">
      <a:dk1>
        <a:srgbClr val="000000"/>
      </a:dk1>
      <a:lt1>
        <a:srgbClr val="FFFFFF"/>
      </a:lt1>
      <a:dk2>
        <a:srgbClr val="412436"/>
      </a:dk2>
      <a:lt2>
        <a:srgbClr val="E2E8E4"/>
      </a:lt2>
      <a:accent1>
        <a:srgbClr val="EC70BB"/>
      </a:accent1>
      <a:accent2>
        <a:srgbClr val="E8516D"/>
      </a:accent2>
      <a:accent3>
        <a:srgbClr val="EB886A"/>
      </a:accent3>
      <a:accent4>
        <a:srgbClr val="D29931"/>
      </a:accent4>
      <a:accent5>
        <a:srgbClr val="A2A850"/>
      </a:accent5>
      <a:accent6>
        <a:srgbClr val="7AB23E"/>
      </a:accent6>
      <a:hlink>
        <a:srgbClr val="558D6C"/>
      </a:hlink>
      <a:folHlink>
        <a:srgbClr val="7F7F7F"/>
      </a:folHlink>
    </a:clrScheme>
    <a:fontScheme name="Festival">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5880</TotalTime>
  <Words>3013</Words>
  <Application>Microsoft Macintosh PowerPoint</Application>
  <PresentationFormat>Widescreen</PresentationFormat>
  <Paragraphs>251</Paragraphs>
  <Slides>22</Slides>
  <Notes>20</Notes>
  <HiddenSlides>6</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Aharoni</vt:lpstr>
      <vt:lpstr>American Typewriter</vt:lpstr>
      <vt:lpstr>Arial</vt:lpstr>
      <vt:lpstr>Avenir Next LT Pro</vt:lpstr>
      <vt:lpstr>Calibri</vt:lpstr>
      <vt:lpstr>Cambria Math</vt:lpstr>
      <vt:lpstr>Times</vt:lpstr>
      <vt:lpstr>Times New Roman</vt:lpstr>
      <vt:lpstr>ShapesVTI</vt:lpstr>
      <vt:lpstr>PowerPoint Presentation</vt:lpstr>
      <vt:lpstr>Hidden Markov Model</vt:lpstr>
      <vt:lpstr>Background</vt:lpstr>
      <vt:lpstr>Motivations of HMM</vt:lpstr>
      <vt:lpstr>Hidden Markov Model in Strategic Games</vt:lpstr>
      <vt:lpstr>PowerPoint Presentation</vt:lpstr>
      <vt:lpstr>Application 1: Normal Form Games  Data from: Zonca, Joshua, Giorgio Coricelli, and Luca Polonio. "Gaze patterns disclose the link between cognitive reflection and sophistication in strategic interaction." (2020): 230-245.</vt:lpstr>
      <vt:lpstr>Dataset – Zonca, Coricelli and Polonio (2019)</vt:lpstr>
      <vt:lpstr>HMM in normal-form games</vt:lpstr>
      <vt:lpstr>Locations games    Data from: Li, Xiaomin, and Colin Camerer. "Predictable Effects of Bottom-up Visual Salience in Experimental Decisions and Games.”  forthcoming, Quarterly Journal of Economics,  2021</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Why we need HMM?</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 Xiaomin</dc:creator>
  <cp:lastModifiedBy>Li, Xiaomin</cp:lastModifiedBy>
  <cp:revision>51</cp:revision>
  <dcterms:created xsi:type="dcterms:W3CDTF">2021-01-26T21:58:07Z</dcterms:created>
  <dcterms:modified xsi:type="dcterms:W3CDTF">2021-10-31T02:44:13Z</dcterms:modified>
</cp:coreProperties>
</file>

<file path=docProps/thumbnail.jpeg>
</file>